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8"/>
  </p:notesMasterIdLst>
  <p:handoutMasterIdLst>
    <p:handoutMasterId r:id="rId59"/>
  </p:handoutMasterIdLst>
  <p:sldIdLst>
    <p:sldId id="256" r:id="rId2"/>
    <p:sldId id="423" r:id="rId3"/>
    <p:sldId id="502" r:id="rId4"/>
    <p:sldId id="503" r:id="rId5"/>
    <p:sldId id="505" r:id="rId6"/>
    <p:sldId id="506" r:id="rId7"/>
    <p:sldId id="507" r:id="rId8"/>
    <p:sldId id="508" r:id="rId9"/>
    <p:sldId id="547" r:id="rId10"/>
    <p:sldId id="549" r:id="rId11"/>
    <p:sldId id="550" r:id="rId12"/>
    <p:sldId id="551" r:id="rId13"/>
    <p:sldId id="552" r:id="rId14"/>
    <p:sldId id="553" r:id="rId15"/>
    <p:sldId id="554" r:id="rId16"/>
    <p:sldId id="555" r:id="rId17"/>
    <p:sldId id="556" r:id="rId18"/>
    <p:sldId id="557" r:id="rId19"/>
    <p:sldId id="558" r:id="rId20"/>
    <p:sldId id="559" r:id="rId21"/>
    <p:sldId id="560" r:id="rId22"/>
    <p:sldId id="563" r:id="rId23"/>
    <p:sldId id="564" r:id="rId24"/>
    <p:sldId id="566" r:id="rId25"/>
    <p:sldId id="565" r:id="rId26"/>
    <p:sldId id="546" r:id="rId27"/>
    <p:sldId id="509" r:id="rId28"/>
    <p:sldId id="510" r:id="rId29"/>
    <p:sldId id="511" r:id="rId30"/>
    <p:sldId id="512" r:id="rId31"/>
    <p:sldId id="513" r:id="rId32"/>
    <p:sldId id="514" r:id="rId33"/>
    <p:sldId id="515" r:id="rId34"/>
    <p:sldId id="516" r:id="rId35"/>
    <p:sldId id="518" r:id="rId36"/>
    <p:sldId id="519" r:id="rId37"/>
    <p:sldId id="521" r:id="rId38"/>
    <p:sldId id="522" r:id="rId39"/>
    <p:sldId id="523" r:id="rId40"/>
    <p:sldId id="524" r:id="rId41"/>
    <p:sldId id="525" r:id="rId42"/>
    <p:sldId id="526" r:id="rId43"/>
    <p:sldId id="527" r:id="rId44"/>
    <p:sldId id="528" r:id="rId45"/>
    <p:sldId id="529" r:id="rId46"/>
    <p:sldId id="530" r:id="rId47"/>
    <p:sldId id="531" r:id="rId48"/>
    <p:sldId id="532" r:id="rId49"/>
    <p:sldId id="534" r:id="rId50"/>
    <p:sldId id="539" r:id="rId51"/>
    <p:sldId id="541" r:id="rId52"/>
    <p:sldId id="542" r:id="rId53"/>
    <p:sldId id="543" r:id="rId54"/>
    <p:sldId id="544" r:id="rId55"/>
    <p:sldId id="545" r:id="rId56"/>
    <p:sldId id="42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423"/>
            <p14:sldId id="502"/>
            <p14:sldId id="503"/>
            <p14:sldId id="505"/>
            <p14:sldId id="506"/>
            <p14:sldId id="507"/>
            <p14:sldId id="508"/>
            <p14:sldId id="547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3"/>
            <p14:sldId id="564"/>
            <p14:sldId id="566"/>
            <p14:sldId id="565"/>
            <p14:sldId id="546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8"/>
            <p14:sldId id="519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4"/>
            <p14:sldId id="539"/>
            <p14:sldId id="541"/>
            <p14:sldId id="542"/>
            <p14:sldId id="543"/>
            <p14:sldId id="544"/>
            <p14:sldId id="545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3" autoAdjust="0"/>
    <p:restoredTop sz="91176" autoAdjust="0"/>
  </p:normalViewPr>
  <p:slideViewPr>
    <p:cSldViewPr snapToGrid="0" snapToObjects="1">
      <p:cViewPr varScale="1">
        <p:scale>
          <a:sx n="95" d="100"/>
          <a:sy n="95" d="100"/>
        </p:scale>
        <p:origin x="10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36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475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37754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40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68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8137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640107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42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295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85708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43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499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43690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44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704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414703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45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8909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39693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51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138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840928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52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343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565526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136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05118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Standard error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estimate of the standard</a:t>
            </a:r>
            <a:r>
              <a:rPr lang="en-US" baseline="0" dirty="0"/>
              <a:t> deviation, will talk about this more later </a:t>
            </a:r>
            <a:r>
              <a:rPr lang="mr-IN" baseline="0" dirty="0"/>
              <a:t>…</a:t>
            </a:r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probability of obtaining a result equal to or "more extreme" than what was actually observed, when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null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actually true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we’ll talk about this more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82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74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following from home: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Variance:</a:t>
            </a:r>
            <a:r>
              <a:rPr lang="en-US" baseline="0" dirty="0"/>
              <a:t> roughly how much a set of numbers are “spread around” their mean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deviation: similar to variance (square root of variance) </a:t>
            </a:r>
            <a:r>
              <a:rPr lang="mr-IN" baseline="0" dirty="0"/>
              <a:t>–</a:t>
            </a:r>
            <a:r>
              <a:rPr lang="en-US" baseline="0" dirty="0"/>
              <a:t> same units as main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error (of the sample mean): how far the sample mean is from the population mean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2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5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604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64606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31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451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760284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32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656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54640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33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861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433706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34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7066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834458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35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271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70325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0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#8 – 9/19/2019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E13DA-A9B8-E94D-8D1D-77A6558AC232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63490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/>
              <a:t>Population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48636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5794-272A-8345-8410-6D6AB483FC9C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65538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graphicFrame>
        <p:nvGraphicFramePr>
          <p:cNvPr id="65542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0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7" name="Rectangle 11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374164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C6F64-F78D-014F-AAED-A94B0CB5F271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67586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 dirty="0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5286375" y="1976438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6053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2063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7593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88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7596" name="Rectangle 12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7" name="Rectangle 13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6678679" y="36290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6497704" y="407035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7603" name="Group 19"/>
          <p:cNvGrpSpPr>
            <a:grpSpLocks/>
          </p:cNvGrpSpPr>
          <p:nvPr/>
        </p:nvGrpSpPr>
        <p:grpSpPr bwMode="auto">
          <a:xfrm>
            <a:off x="3313113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7601" name="Freeform 17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2" name="Freeform 18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52499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D70C-9922-174F-A2C5-8A18619FF15B}" type="slidenum">
              <a:rPr lang="en-US" altLang="x-none"/>
              <a:pPr/>
              <a:t>13</a:t>
            </a:fld>
            <a:endParaRPr lang="en-US" altLang="x-none"/>
          </a:p>
        </p:txBody>
      </p:sp>
      <p:sp>
        <p:nvSpPr>
          <p:cNvPr id="69634" name="Freeform 2"/>
          <p:cNvSpPr>
            <a:spLocks/>
          </p:cNvSpPr>
          <p:nvPr/>
        </p:nvSpPr>
        <p:spPr bwMode="auto">
          <a:xfrm>
            <a:off x="763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altLang="x-none" dirty="0"/>
              <a:t>Population &amp; Sample Regression Models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563688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1565275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5286375" y="1976438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6053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2063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9641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884238" y="38433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5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38433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44964"/>
              </p:ext>
            </p:extLst>
          </p:nvPr>
        </p:nvGraphicFramePr>
        <p:xfrm>
          <a:off x="5099050" y="2724150"/>
          <a:ext cx="34956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6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050" y="2724150"/>
                        <a:ext cx="34956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1204979" y="44799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2606741" y="449580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3727516" y="32813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1952691" y="5516563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2425766" y="49371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6678679" y="3629025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6497704" y="4070350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9652" name="Group 20"/>
          <p:cNvGrpSpPr>
            <a:grpSpLocks/>
          </p:cNvGrpSpPr>
          <p:nvPr/>
        </p:nvGrpSpPr>
        <p:grpSpPr bwMode="auto">
          <a:xfrm>
            <a:off x="3313113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Freeform 19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55" name="Group 23"/>
          <p:cNvGrpSpPr>
            <a:grpSpLocks/>
          </p:cNvGrpSpPr>
          <p:nvPr/>
        </p:nvGrpSpPr>
        <p:grpSpPr bwMode="auto">
          <a:xfrm>
            <a:off x="3349625" y="2312988"/>
            <a:ext cx="2487613" cy="881062"/>
            <a:chOff x="2110" y="1457"/>
            <a:chExt cx="1567" cy="555"/>
          </a:xfrm>
          <a:solidFill>
            <a:schemeClr val="tx2"/>
          </a:solidFill>
        </p:grpSpPr>
        <p:sp>
          <p:nvSpPr>
            <p:cNvPr id="69653" name="Freeform 21"/>
            <p:cNvSpPr>
              <a:spLocks/>
            </p:cNvSpPr>
            <p:nvPr/>
          </p:nvSpPr>
          <p:spPr bwMode="auto">
            <a:xfrm>
              <a:off x="2110" y="1487"/>
              <a:ext cx="1567" cy="525"/>
            </a:xfrm>
            <a:custGeom>
              <a:avLst/>
              <a:gdLst>
                <a:gd name="T0" fmla="*/ 1536 w 1567"/>
                <a:gd name="T1" fmla="*/ 238 h 525"/>
                <a:gd name="T2" fmla="*/ 1455 w 1567"/>
                <a:gd name="T3" fmla="*/ 186 h 525"/>
                <a:gd name="T4" fmla="*/ 1350 w 1567"/>
                <a:gd name="T5" fmla="*/ 135 h 525"/>
                <a:gd name="T6" fmla="*/ 1240 w 1567"/>
                <a:gd name="T7" fmla="*/ 97 h 525"/>
                <a:gd name="T8" fmla="*/ 1114 w 1567"/>
                <a:gd name="T9" fmla="*/ 58 h 525"/>
                <a:gd name="T10" fmla="*/ 979 w 1567"/>
                <a:gd name="T11" fmla="*/ 32 h 525"/>
                <a:gd name="T12" fmla="*/ 816 w 1567"/>
                <a:gd name="T13" fmla="*/ 14 h 525"/>
                <a:gd name="T14" fmla="*/ 671 w 1567"/>
                <a:gd name="T15" fmla="*/ 9 h 525"/>
                <a:gd name="T16" fmla="*/ 524 w 1567"/>
                <a:gd name="T17" fmla="*/ 31 h 525"/>
                <a:gd name="T18" fmla="*/ 389 w 1567"/>
                <a:gd name="T19" fmla="*/ 73 h 525"/>
                <a:gd name="T20" fmla="*/ 309 w 1567"/>
                <a:gd name="T21" fmla="*/ 119 h 525"/>
                <a:gd name="T22" fmla="*/ 248 w 1567"/>
                <a:gd name="T23" fmla="*/ 164 h 525"/>
                <a:gd name="T24" fmla="*/ 120 w 1567"/>
                <a:gd name="T25" fmla="*/ 0 h 525"/>
                <a:gd name="T26" fmla="*/ 106 w 1567"/>
                <a:gd name="T27" fmla="*/ 145 h 525"/>
                <a:gd name="T28" fmla="*/ 73 w 1567"/>
                <a:gd name="T29" fmla="*/ 302 h 525"/>
                <a:gd name="T30" fmla="*/ 0 w 1567"/>
                <a:gd name="T31" fmla="*/ 422 h 525"/>
                <a:gd name="T32" fmla="*/ 94 w 1567"/>
                <a:gd name="T33" fmla="*/ 457 h 525"/>
                <a:gd name="T34" fmla="*/ 254 w 1567"/>
                <a:gd name="T35" fmla="*/ 467 h 525"/>
                <a:gd name="T36" fmla="*/ 369 w 1567"/>
                <a:gd name="T37" fmla="*/ 495 h 525"/>
                <a:gd name="T38" fmla="*/ 333 w 1567"/>
                <a:gd name="T39" fmla="*/ 366 h 525"/>
                <a:gd name="T40" fmla="*/ 431 w 1567"/>
                <a:gd name="T41" fmla="*/ 291 h 525"/>
                <a:gd name="T42" fmla="*/ 554 w 1567"/>
                <a:gd name="T43" fmla="*/ 236 h 525"/>
                <a:gd name="T44" fmla="*/ 697 w 1567"/>
                <a:gd name="T45" fmla="*/ 195 h 525"/>
                <a:gd name="T46" fmla="*/ 882 w 1567"/>
                <a:gd name="T47" fmla="*/ 167 h 525"/>
                <a:gd name="T48" fmla="*/ 1047 w 1567"/>
                <a:gd name="T49" fmla="*/ 166 h 525"/>
                <a:gd name="T50" fmla="*/ 1125 w 1567"/>
                <a:gd name="T51" fmla="*/ 168 h 525"/>
                <a:gd name="T52" fmla="*/ 1192 w 1567"/>
                <a:gd name="T53" fmla="*/ 176 h 525"/>
                <a:gd name="T54" fmla="*/ 1298 w 1567"/>
                <a:gd name="T55" fmla="*/ 194 h 525"/>
                <a:gd name="T56" fmla="*/ 1364 w 1567"/>
                <a:gd name="T57" fmla="*/ 210 h 525"/>
                <a:gd name="T58" fmla="*/ 1428 w 1567"/>
                <a:gd name="T59" fmla="*/ 229 h 525"/>
                <a:gd name="T60" fmla="*/ 1497 w 1567"/>
                <a:gd name="T61" fmla="*/ 259 h 525"/>
                <a:gd name="T62" fmla="*/ 1566 w 1567"/>
                <a:gd name="T63" fmla="*/ 29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7" h="525">
                  <a:moveTo>
                    <a:pt x="1566" y="291"/>
                  </a:moveTo>
                  <a:lnTo>
                    <a:pt x="1536" y="238"/>
                  </a:lnTo>
                  <a:lnTo>
                    <a:pt x="1490" y="209"/>
                  </a:lnTo>
                  <a:lnTo>
                    <a:pt x="1455" y="186"/>
                  </a:lnTo>
                  <a:lnTo>
                    <a:pt x="1406" y="159"/>
                  </a:lnTo>
                  <a:lnTo>
                    <a:pt x="1350" y="135"/>
                  </a:lnTo>
                  <a:lnTo>
                    <a:pt x="1303" y="121"/>
                  </a:lnTo>
                  <a:lnTo>
                    <a:pt x="1240" y="97"/>
                  </a:lnTo>
                  <a:lnTo>
                    <a:pt x="1176" y="78"/>
                  </a:lnTo>
                  <a:lnTo>
                    <a:pt x="1114" y="58"/>
                  </a:lnTo>
                  <a:lnTo>
                    <a:pt x="1035" y="40"/>
                  </a:lnTo>
                  <a:lnTo>
                    <a:pt x="979" y="32"/>
                  </a:lnTo>
                  <a:lnTo>
                    <a:pt x="902" y="23"/>
                  </a:lnTo>
                  <a:lnTo>
                    <a:pt x="816" y="14"/>
                  </a:lnTo>
                  <a:lnTo>
                    <a:pt x="734" y="10"/>
                  </a:lnTo>
                  <a:lnTo>
                    <a:pt x="671" y="9"/>
                  </a:lnTo>
                  <a:lnTo>
                    <a:pt x="591" y="19"/>
                  </a:lnTo>
                  <a:lnTo>
                    <a:pt x="524" y="31"/>
                  </a:lnTo>
                  <a:lnTo>
                    <a:pt x="456" y="49"/>
                  </a:lnTo>
                  <a:lnTo>
                    <a:pt x="389" y="73"/>
                  </a:lnTo>
                  <a:lnTo>
                    <a:pt x="351" y="93"/>
                  </a:lnTo>
                  <a:lnTo>
                    <a:pt x="309" y="119"/>
                  </a:lnTo>
                  <a:lnTo>
                    <a:pt x="278" y="143"/>
                  </a:lnTo>
                  <a:lnTo>
                    <a:pt x="248" y="164"/>
                  </a:lnTo>
                  <a:lnTo>
                    <a:pt x="229" y="187"/>
                  </a:lnTo>
                  <a:lnTo>
                    <a:pt x="120" y="0"/>
                  </a:lnTo>
                  <a:lnTo>
                    <a:pt x="115" y="67"/>
                  </a:lnTo>
                  <a:lnTo>
                    <a:pt x="106" y="145"/>
                  </a:lnTo>
                  <a:lnTo>
                    <a:pt x="94" y="224"/>
                  </a:lnTo>
                  <a:lnTo>
                    <a:pt x="73" y="302"/>
                  </a:lnTo>
                  <a:lnTo>
                    <a:pt x="50" y="353"/>
                  </a:lnTo>
                  <a:lnTo>
                    <a:pt x="0" y="422"/>
                  </a:lnTo>
                  <a:lnTo>
                    <a:pt x="25" y="462"/>
                  </a:lnTo>
                  <a:lnTo>
                    <a:pt x="94" y="457"/>
                  </a:lnTo>
                  <a:lnTo>
                    <a:pt x="170" y="455"/>
                  </a:lnTo>
                  <a:lnTo>
                    <a:pt x="254" y="467"/>
                  </a:lnTo>
                  <a:lnTo>
                    <a:pt x="326" y="482"/>
                  </a:lnTo>
                  <a:lnTo>
                    <a:pt x="369" y="495"/>
                  </a:lnTo>
                  <a:lnTo>
                    <a:pt x="424" y="524"/>
                  </a:lnTo>
                  <a:lnTo>
                    <a:pt x="333" y="366"/>
                  </a:lnTo>
                  <a:lnTo>
                    <a:pt x="383" y="323"/>
                  </a:lnTo>
                  <a:lnTo>
                    <a:pt x="431" y="291"/>
                  </a:lnTo>
                  <a:lnTo>
                    <a:pt x="491" y="260"/>
                  </a:lnTo>
                  <a:lnTo>
                    <a:pt x="554" y="236"/>
                  </a:lnTo>
                  <a:lnTo>
                    <a:pt x="630" y="212"/>
                  </a:lnTo>
                  <a:lnTo>
                    <a:pt x="697" y="195"/>
                  </a:lnTo>
                  <a:lnTo>
                    <a:pt x="797" y="175"/>
                  </a:lnTo>
                  <a:lnTo>
                    <a:pt x="882" y="167"/>
                  </a:lnTo>
                  <a:lnTo>
                    <a:pt x="959" y="164"/>
                  </a:lnTo>
                  <a:lnTo>
                    <a:pt x="1047" y="166"/>
                  </a:lnTo>
                  <a:lnTo>
                    <a:pt x="1087" y="167"/>
                  </a:lnTo>
                  <a:lnTo>
                    <a:pt x="1125" y="168"/>
                  </a:lnTo>
                  <a:lnTo>
                    <a:pt x="1159" y="173"/>
                  </a:lnTo>
                  <a:lnTo>
                    <a:pt x="1192" y="176"/>
                  </a:lnTo>
                  <a:lnTo>
                    <a:pt x="1253" y="183"/>
                  </a:lnTo>
                  <a:lnTo>
                    <a:pt x="1298" y="194"/>
                  </a:lnTo>
                  <a:lnTo>
                    <a:pt x="1331" y="202"/>
                  </a:lnTo>
                  <a:lnTo>
                    <a:pt x="1364" y="210"/>
                  </a:lnTo>
                  <a:lnTo>
                    <a:pt x="1398" y="221"/>
                  </a:lnTo>
                  <a:lnTo>
                    <a:pt x="1428" y="229"/>
                  </a:lnTo>
                  <a:lnTo>
                    <a:pt x="1461" y="242"/>
                  </a:lnTo>
                  <a:lnTo>
                    <a:pt x="1497" y="259"/>
                  </a:lnTo>
                  <a:lnTo>
                    <a:pt x="1535" y="274"/>
                  </a:lnTo>
                  <a:lnTo>
                    <a:pt x="1566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4" name="Freeform 22"/>
            <p:cNvSpPr>
              <a:spLocks/>
            </p:cNvSpPr>
            <p:nvPr/>
          </p:nvSpPr>
          <p:spPr bwMode="auto">
            <a:xfrm>
              <a:off x="2110" y="1457"/>
              <a:ext cx="1535" cy="509"/>
            </a:xfrm>
            <a:custGeom>
              <a:avLst/>
              <a:gdLst>
                <a:gd name="T0" fmla="*/ 1534 w 1535"/>
                <a:gd name="T1" fmla="*/ 270 h 509"/>
                <a:gd name="T2" fmla="*/ 1492 w 1535"/>
                <a:gd name="T3" fmla="*/ 234 h 509"/>
                <a:gd name="T4" fmla="*/ 1456 w 1535"/>
                <a:gd name="T5" fmla="*/ 206 h 509"/>
                <a:gd name="T6" fmla="*/ 1423 w 1535"/>
                <a:gd name="T7" fmla="*/ 186 h 509"/>
                <a:gd name="T8" fmla="*/ 1384 w 1535"/>
                <a:gd name="T9" fmla="*/ 162 h 509"/>
                <a:gd name="T10" fmla="*/ 1329 w 1535"/>
                <a:gd name="T11" fmla="*/ 130 h 509"/>
                <a:gd name="T12" fmla="*/ 1274 w 1535"/>
                <a:gd name="T13" fmla="*/ 105 h 509"/>
                <a:gd name="T14" fmla="*/ 1210 w 1535"/>
                <a:gd name="T15" fmla="*/ 81 h 509"/>
                <a:gd name="T16" fmla="*/ 1146 w 1535"/>
                <a:gd name="T17" fmla="*/ 62 h 509"/>
                <a:gd name="T18" fmla="*/ 1086 w 1535"/>
                <a:gd name="T19" fmla="*/ 46 h 509"/>
                <a:gd name="T20" fmla="*/ 1008 w 1535"/>
                <a:gd name="T21" fmla="*/ 28 h 509"/>
                <a:gd name="T22" fmla="*/ 952 w 1535"/>
                <a:gd name="T23" fmla="*/ 19 h 509"/>
                <a:gd name="T24" fmla="*/ 875 w 1535"/>
                <a:gd name="T25" fmla="*/ 12 h 509"/>
                <a:gd name="T26" fmla="*/ 791 w 1535"/>
                <a:gd name="T27" fmla="*/ 4 h 509"/>
                <a:gd name="T28" fmla="*/ 708 w 1535"/>
                <a:gd name="T29" fmla="*/ 1 h 509"/>
                <a:gd name="T30" fmla="*/ 647 w 1535"/>
                <a:gd name="T31" fmla="*/ 0 h 509"/>
                <a:gd name="T32" fmla="*/ 565 w 1535"/>
                <a:gd name="T33" fmla="*/ 10 h 509"/>
                <a:gd name="T34" fmla="*/ 501 w 1535"/>
                <a:gd name="T35" fmla="*/ 23 h 509"/>
                <a:gd name="T36" fmla="*/ 433 w 1535"/>
                <a:gd name="T37" fmla="*/ 41 h 509"/>
                <a:gd name="T38" fmla="*/ 365 w 1535"/>
                <a:gd name="T39" fmla="*/ 65 h 509"/>
                <a:gd name="T40" fmla="*/ 327 w 1535"/>
                <a:gd name="T41" fmla="*/ 82 h 509"/>
                <a:gd name="T42" fmla="*/ 285 w 1535"/>
                <a:gd name="T43" fmla="*/ 110 h 509"/>
                <a:gd name="T44" fmla="*/ 254 w 1535"/>
                <a:gd name="T45" fmla="*/ 134 h 509"/>
                <a:gd name="T46" fmla="*/ 225 w 1535"/>
                <a:gd name="T47" fmla="*/ 157 h 509"/>
                <a:gd name="T48" fmla="*/ 203 w 1535"/>
                <a:gd name="T49" fmla="*/ 178 h 509"/>
                <a:gd name="T50" fmla="*/ 114 w 1535"/>
                <a:gd name="T51" fmla="*/ 23 h 509"/>
                <a:gd name="T52" fmla="*/ 108 w 1535"/>
                <a:gd name="T53" fmla="*/ 93 h 509"/>
                <a:gd name="T54" fmla="*/ 98 w 1535"/>
                <a:gd name="T55" fmla="*/ 157 h 509"/>
                <a:gd name="T56" fmla="*/ 84 w 1535"/>
                <a:gd name="T57" fmla="*/ 242 h 509"/>
                <a:gd name="T58" fmla="*/ 62 w 1535"/>
                <a:gd name="T59" fmla="*/ 317 h 509"/>
                <a:gd name="T60" fmla="*/ 36 w 1535"/>
                <a:gd name="T61" fmla="*/ 382 h 509"/>
                <a:gd name="T62" fmla="*/ 0 w 1535"/>
                <a:gd name="T63" fmla="*/ 451 h 509"/>
                <a:gd name="T64" fmla="*/ 69 w 1535"/>
                <a:gd name="T65" fmla="*/ 446 h 509"/>
                <a:gd name="T66" fmla="*/ 144 w 1535"/>
                <a:gd name="T67" fmla="*/ 444 h 509"/>
                <a:gd name="T68" fmla="*/ 227 w 1535"/>
                <a:gd name="T69" fmla="*/ 454 h 509"/>
                <a:gd name="T70" fmla="*/ 298 w 1535"/>
                <a:gd name="T71" fmla="*/ 470 h 509"/>
                <a:gd name="T72" fmla="*/ 341 w 1535"/>
                <a:gd name="T73" fmla="*/ 481 h 509"/>
                <a:gd name="T74" fmla="*/ 396 w 1535"/>
                <a:gd name="T75" fmla="*/ 508 h 509"/>
                <a:gd name="T76" fmla="*/ 306 w 1535"/>
                <a:gd name="T77" fmla="*/ 352 h 509"/>
                <a:gd name="T78" fmla="*/ 356 w 1535"/>
                <a:gd name="T79" fmla="*/ 312 h 509"/>
                <a:gd name="T80" fmla="*/ 403 w 1535"/>
                <a:gd name="T81" fmla="*/ 278 h 509"/>
                <a:gd name="T82" fmla="*/ 466 w 1535"/>
                <a:gd name="T83" fmla="*/ 248 h 509"/>
                <a:gd name="T84" fmla="*/ 527 w 1535"/>
                <a:gd name="T85" fmla="*/ 222 h 509"/>
                <a:gd name="T86" fmla="*/ 603 w 1535"/>
                <a:gd name="T87" fmla="*/ 201 h 509"/>
                <a:gd name="T88" fmla="*/ 670 w 1535"/>
                <a:gd name="T89" fmla="*/ 184 h 509"/>
                <a:gd name="T90" fmla="*/ 771 w 1535"/>
                <a:gd name="T91" fmla="*/ 163 h 509"/>
                <a:gd name="T92" fmla="*/ 853 w 1535"/>
                <a:gd name="T93" fmla="*/ 154 h 509"/>
                <a:gd name="T94" fmla="*/ 931 w 1535"/>
                <a:gd name="T95" fmla="*/ 149 h 509"/>
                <a:gd name="T96" fmla="*/ 1018 w 1535"/>
                <a:gd name="T97" fmla="*/ 151 h 509"/>
                <a:gd name="T98" fmla="*/ 1058 w 1535"/>
                <a:gd name="T99" fmla="*/ 152 h 509"/>
                <a:gd name="T100" fmla="*/ 1095 w 1535"/>
                <a:gd name="T101" fmla="*/ 153 h 509"/>
                <a:gd name="T102" fmla="*/ 1130 w 1535"/>
                <a:gd name="T103" fmla="*/ 158 h 509"/>
                <a:gd name="T104" fmla="*/ 1164 w 1535"/>
                <a:gd name="T105" fmla="*/ 162 h 509"/>
                <a:gd name="T106" fmla="*/ 1222 w 1535"/>
                <a:gd name="T107" fmla="*/ 166 h 509"/>
                <a:gd name="T108" fmla="*/ 1267 w 1535"/>
                <a:gd name="T109" fmla="*/ 177 h 509"/>
                <a:gd name="T110" fmla="*/ 1300 w 1535"/>
                <a:gd name="T111" fmla="*/ 185 h 509"/>
                <a:gd name="T112" fmla="*/ 1334 w 1535"/>
                <a:gd name="T113" fmla="*/ 193 h 509"/>
                <a:gd name="T114" fmla="*/ 1368 w 1535"/>
                <a:gd name="T115" fmla="*/ 202 h 509"/>
                <a:gd name="T116" fmla="*/ 1396 w 1535"/>
                <a:gd name="T117" fmla="*/ 211 h 509"/>
                <a:gd name="T118" fmla="*/ 1430 w 1535"/>
                <a:gd name="T119" fmla="*/ 222 h 509"/>
                <a:gd name="T120" fmla="*/ 1467 w 1535"/>
                <a:gd name="T121" fmla="*/ 238 h 509"/>
                <a:gd name="T122" fmla="*/ 1501 w 1535"/>
                <a:gd name="T123" fmla="*/ 252 h 509"/>
                <a:gd name="T124" fmla="*/ 1534 w 1535"/>
                <a:gd name="T125" fmla="*/ 27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5" h="509">
                  <a:moveTo>
                    <a:pt x="1534" y="270"/>
                  </a:moveTo>
                  <a:lnTo>
                    <a:pt x="1492" y="234"/>
                  </a:lnTo>
                  <a:lnTo>
                    <a:pt x="1456" y="206"/>
                  </a:lnTo>
                  <a:lnTo>
                    <a:pt x="1423" y="186"/>
                  </a:lnTo>
                  <a:lnTo>
                    <a:pt x="1384" y="162"/>
                  </a:lnTo>
                  <a:lnTo>
                    <a:pt x="1329" y="130"/>
                  </a:lnTo>
                  <a:lnTo>
                    <a:pt x="1274" y="105"/>
                  </a:lnTo>
                  <a:lnTo>
                    <a:pt x="1210" y="81"/>
                  </a:lnTo>
                  <a:lnTo>
                    <a:pt x="1146" y="62"/>
                  </a:lnTo>
                  <a:lnTo>
                    <a:pt x="1086" y="46"/>
                  </a:lnTo>
                  <a:lnTo>
                    <a:pt x="1008" y="28"/>
                  </a:lnTo>
                  <a:lnTo>
                    <a:pt x="952" y="19"/>
                  </a:lnTo>
                  <a:lnTo>
                    <a:pt x="875" y="12"/>
                  </a:lnTo>
                  <a:lnTo>
                    <a:pt x="791" y="4"/>
                  </a:lnTo>
                  <a:lnTo>
                    <a:pt x="708" y="1"/>
                  </a:lnTo>
                  <a:lnTo>
                    <a:pt x="647" y="0"/>
                  </a:lnTo>
                  <a:lnTo>
                    <a:pt x="565" y="10"/>
                  </a:lnTo>
                  <a:lnTo>
                    <a:pt x="501" y="23"/>
                  </a:lnTo>
                  <a:lnTo>
                    <a:pt x="433" y="41"/>
                  </a:lnTo>
                  <a:lnTo>
                    <a:pt x="365" y="65"/>
                  </a:lnTo>
                  <a:lnTo>
                    <a:pt x="327" y="82"/>
                  </a:lnTo>
                  <a:lnTo>
                    <a:pt x="285" y="110"/>
                  </a:lnTo>
                  <a:lnTo>
                    <a:pt x="254" y="134"/>
                  </a:lnTo>
                  <a:lnTo>
                    <a:pt x="225" y="157"/>
                  </a:lnTo>
                  <a:lnTo>
                    <a:pt x="203" y="178"/>
                  </a:lnTo>
                  <a:lnTo>
                    <a:pt x="114" y="23"/>
                  </a:lnTo>
                  <a:lnTo>
                    <a:pt x="108" y="93"/>
                  </a:lnTo>
                  <a:lnTo>
                    <a:pt x="98" y="157"/>
                  </a:lnTo>
                  <a:lnTo>
                    <a:pt x="84" y="242"/>
                  </a:lnTo>
                  <a:lnTo>
                    <a:pt x="62" y="317"/>
                  </a:lnTo>
                  <a:lnTo>
                    <a:pt x="36" y="382"/>
                  </a:lnTo>
                  <a:lnTo>
                    <a:pt x="0" y="451"/>
                  </a:lnTo>
                  <a:lnTo>
                    <a:pt x="69" y="446"/>
                  </a:lnTo>
                  <a:lnTo>
                    <a:pt x="144" y="444"/>
                  </a:lnTo>
                  <a:lnTo>
                    <a:pt x="227" y="454"/>
                  </a:lnTo>
                  <a:lnTo>
                    <a:pt x="298" y="470"/>
                  </a:lnTo>
                  <a:lnTo>
                    <a:pt x="341" y="481"/>
                  </a:lnTo>
                  <a:lnTo>
                    <a:pt x="396" y="508"/>
                  </a:lnTo>
                  <a:lnTo>
                    <a:pt x="306" y="352"/>
                  </a:lnTo>
                  <a:lnTo>
                    <a:pt x="356" y="312"/>
                  </a:lnTo>
                  <a:lnTo>
                    <a:pt x="403" y="278"/>
                  </a:lnTo>
                  <a:lnTo>
                    <a:pt x="466" y="248"/>
                  </a:lnTo>
                  <a:lnTo>
                    <a:pt x="527" y="222"/>
                  </a:lnTo>
                  <a:lnTo>
                    <a:pt x="603" y="201"/>
                  </a:lnTo>
                  <a:lnTo>
                    <a:pt x="670" y="184"/>
                  </a:lnTo>
                  <a:lnTo>
                    <a:pt x="771" y="163"/>
                  </a:lnTo>
                  <a:lnTo>
                    <a:pt x="853" y="154"/>
                  </a:lnTo>
                  <a:lnTo>
                    <a:pt x="931" y="149"/>
                  </a:lnTo>
                  <a:lnTo>
                    <a:pt x="1018" y="151"/>
                  </a:lnTo>
                  <a:lnTo>
                    <a:pt x="1058" y="152"/>
                  </a:lnTo>
                  <a:lnTo>
                    <a:pt x="1095" y="153"/>
                  </a:lnTo>
                  <a:lnTo>
                    <a:pt x="1130" y="158"/>
                  </a:lnTo>
                  <a:lnTo>
                    <a:pt x="1164" y="162"/>
                  </a:lnTo>
                  <a:lnTo>
                    <a:pt x="1222" y="166"/>
                  </a:lnTo>
                  <a:lnTo>
                    <a:pt x="1267" y="177"/>
                  </a:lnTo>
                  <a:lnTo>
                    <a:pt x="1300" y="185"/>
                  </a:lnTo>
                  <a:lnTo>
                    <a:pt x="1334" y="193"/>
                  </a:lnTo>
                  <a:lnTo>
                    <a:pt x="1368" y="202"/>
                  </a:lnTo>
                  <a:lnTo>
                    <a:pt x="1396" y="211"/>
                  </a:lnTo>
                  <a:lnTo>
                    <a:pt x="1430" y="222"/>
                  </a:lnTo>
                  <a:lnTo>
                    <a:pt x="1467" y="238"/>
                  </a:lnTo>
                  <a:lnTo>
                    <a:pt x="1501" y="252"/>
                  </a:lnTo>
                  <a:lnTo>
                    <a:pt x="1534" y="270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580" y="822639"/>
            <a:ext cx="1852613" cy="12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3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5302-0FD7-274D-B727-FF252C11520B}" type="slidenum">
              <a:rPr lang="en-US" altLang="x-none" smtClean="0"/>
              <a:pPr/>
              <a:t>14</a:t>
            </a:fld>
            <a:endParaRPr lang="en-US" altLang="x-none"/>
          </a:p>
        </p:txBody>
      </p:sp>
      <p:graphicFrame>
        <p:nvGraphicFramePr>
          <p:cNvPr id="71682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571500" y="1928813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2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8813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Arc 3"/>
          <p:cNvSpPr>
            <a:spLocks/>
          </p:cNvSpPr>
          <p:nvPr/>
        </p:nvSpPr>
        <p:spPr bwMode="auto">
          <a:xfrm>
            <a:off x="3290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68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21138" y="2243138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3" name="MathType Equation" r:id="rId6" imgW="3260520" imgH="466560" progId="Equation">
                  <p:embed/>
                </p:oleObj>
              </mc:Choice>
              <mc:Fallback>
                <p:oleObj name="MathType Equation" r:id="rId6" imgW="3260520" imgH="4665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138" y="2243138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35650" y="4419600"/>
          <a:ext cx="26225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4" name="Equation" r:id="rId8" imgW="1066680" imgH="228600" progId="Equation.3">
                  <p:embed/>
                </p:oleObj>
              </mc:Choice>
              <mc:Fallback>
                <p:oleObj name="Equation" r:id="rId8" imgW="106668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650" y="4419600"/>
                        <a:ext cx="26225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Arc 7"/>
          <p:cNvSpPr>
            <a:spLocks/>
          </p:cNvSpPr>
          <p:nvPr/>
        </p:nvSpPr>
        <p:spPr bwMode="auto">
          <a:xfrm>
            <a:off x="4129088" y="4191000"/>
            <a:ext cx="596900" cy="673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7380288" y="2212975"/>
            <a:ext cx="1660525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Observedvalue</a:t>
            </a:r>
          </a:p>
        </p:txBody>
      </p:sp>
      <p:sp>
        <p:nvSpPr>
          <p:cNvPr id="71689" name="Arc 9"/>
          <p:cNvSpPr>
            <a:spLocks/>
          </p:cNvSpPr>
          <p:nvPr/>
        </p:nvSpPr>
        <p:spPr bwMode="auto">
          <a:xfrm>
            <a:off x="7391400" y="2971800"/>
            <a:ext cx="368300" cy="5207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676275" y="5945188"/>
            <a:ext cx="28257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1691" name="Arc 11"/>
          <p:cNvSpPr>
            <a:spLocks/>
          </p:cNvSpPr>
          <p:nvPr/>
        </p:nvSpPr>
        <p:spPr bwMode="auto">
          <a:xfrm>
            <a:off x="3200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3489325" y="3252788"/>
            <a:ext cx="3363913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1819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35C2-CF20-5047-BDCA-FDBD4E40D74D}" type="slidenum">
              <a:rPr lang="en-US" altLang="x-none"/>
              <a:pPr/>
              <a:t>15</a:t>
            </a:fld>
            <a:endParaRPr lang="en-US" altLang="x-none"/>
          </a:p>
        </p:txBody>
      </p:sp>
      <p:graphicFrame>
        <p:nvGraphicFramePr>
          <p:cNvPr id="73730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571500" y="1928813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0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1928813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948113" y="2058988"/>
          <a:ext cx="34956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1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8113" y="2058988"/>
                        <a:ext cx="349567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/>
              <a:t>Sample Linear Regression Model</a:t>
            </a:r>
          </a:p>
        </p:txBody>
      </p:sp>
      <p:graphicFrame>
        <p:nvGraphicFramePr>
          <p:cNvPr id="73733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432300" y="4552950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2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4552950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Arc 6"/>
          <p:cNvSpPr>
            <a:spLocks/>
          </p:cNvSpPr>
          <p:nvPr/>
        </p:nvSpPr>
        <p:spPr bwMode="auto">
          <a:xfrm>
            <a:off x="3748088" y="4343400"/>
            <a:ext cx="673100" cy="5207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Arc 7"/>
          <p:cNvSpPr>
            <a:spLocks/>
          </p:cNvSpPr>
          <p:nvPr/>
        </p:nvSpPr>
        <p:spPr bwMode="auto">
          <a:xfrm>
            <a:off x="3290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Arc 8"/>
          <p:cNvSpPr>
            <a:spLocks/>
          </p:cNvSpPr>
          <p:nvPr/>
        </p:nvSpPr>
        <p:spPr bwMode="auto">
          <a:xfrm>
            <a:off x="3200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7077075" y="4040188"/>
            <a:ext cx="19891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Unsampled observation</a:t>
            </a:r>
          </a:p>
        </p:txBody>
      </p:sp>
      <p:sp>
        <p:nvSpPr>
          <p:cNvPr id="73738" name="Arc 10"/>
          <p:cNvSpPr>
            <a:spLocks/>
          </p:cNvSpPr>
          <p:nvPr/>
        </p:nvSpPr>
        <p:spPr bwMode="auto">
          <a:xfrm>
            <a:off x="6645275" y="4189413"/>
            <a:ext cx="455613" cy="2222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3490913" y="3008313"/>
            <a:ext cx="2100262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676275" y="5945188"/>
            <a:ext cx="28257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3576638" y="3049588"/>
            <a:ext cx="37306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^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96395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86400"/>
            <a:ext cx="9144000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 anchorCtr="0">
            <a:normAutofit/>
          </a:bodyPr>
          <a:lstStyle/>
          <a:p>
            <a:r>
              <a:rPr lang="en-US" altLang="x-none" dirty="0"/>
              <a:t>Estimating Parameters:</a:t>
            </a:r>
            <a:br>
              <a:rPr lang="en-US" altLang="x-none" dirty="0"/>
            </a:br>
            <a:r>
              <a:rPr lang="en-US" altLang="x-none" dirty="0"/>
              <a:t>Least Squares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4990" y="-1054641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1787525" y="3235325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59150" y="3736975"/>
            <a:ext cx="3035300" cy="1435100"/>
            <a:chOff x="3359150" y="3736975"/>
            <a:chExt cx="3035300" cy="1435100"/>
          </a:xfrm>
          <a:solidFill>
            <a:schemeClr val="bg1"/>
          </a:solidFill>
        </p:grpSpPr>
        <p:sp>
          <p:nvSpPr>
            <p:cNvPr id="79910" name="Oval 38"/>
            <p:cNvSpPr>
              <a:spLocks noChangeArrowheads="1"/>
            </p:cNvSpPr>
            <p:nvPr/>
          </p:nvSpPr>
          <p:spPr bwMode="auto">
            <a:xfrm>
              <a:off x="4349750" y="4956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1" name="Oval 39"/>
            <p:cNvSpPr>
              <a:spLocks noChangeArrowheads="1"/>
            </p:cNvSpPr>
            <p:nvPr/>
          </p:nvSpPr>
          <p:spPr bwMode="auto">
            <a:xfrm>
              <a:off x="6178550" y="37369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2" name="Oval 40"/>
            <p:cNvSpPr>
              <a:spLocks noChangeArrowheads="1"/>
            </p:cNvSpPr>
            <p:nvPr/>
          </p:nvSpPr>
          <p:spPr bwMode="auto">
            <a:xfrm>
              <a:off x="3968750" y="4270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3" name="Oval 41"/>
            <p:cNvSpPr>
              <a:spLocks noChangeArrowheads="1"/>
            </p:cNvSpPr>
            <p:nvPr/>
          </p:nvSpPr>
          <p:spPr bwMode="auto">
            <a:xfrm>
              <a:off x="5416550" y="3813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4" name="Oval 42"/>
            <p:cNvSpPr>
              <a:spLocks noChangeArrowheads="1"/>
            </p:cNvSpPr>
            <p:nvPr/>
          </p:nvSpPr>
          <p:spPr bwMode="auto">
            <a:xfrm>
              <a:off x="5111750" y="47275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15" name="Oval 43"/>
            <p:cNvSpPr>
              <a:spLocks noChangeArrowheads="1"/>
            </p:cNvSpPr>
            <p:nvPr/>
          </p:nvSpPr>
          <p:spPr bwMode="auto">
            <a:xfrm>
              <a:off x="3359150" y="4651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08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Scatter plot</a:t>
            </a:r>
            <a:endParaRPr lang="en-US" altLang="x-none" dirty="0"/>
          </a:p>
        </p:txBody>
      </p:sp>
      <p:sp>
        <p:nvSpPr>
          <p:cNvPr id="79909" name="Rectangle 3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Plot all (X</a:t>
            </a:r>
            <a:r>
              <a:rPr lang="en-US" altLang="x-none" baseline="-25000" dirty="0"/>
              <a:t>i</a:t>
            </a:r>
            <a:r>
              <a:rPr lang="en-US" altLang="x-none" dirty="0"/>
              <a:t>, Y</a:t>
            </a:r>
            <a:r>
              <a:rPr lang="en-US" altLang="x-none" baseline="-25000" dirty="0"/>
              <a:t>i</a:t>
            </a:r>
            <a:r>
              <a:rPr lang="en-US" altLang="x-none" dirty="0"/>
              <a:t>) pairs, and plot your learned model</a:t>
            </a:r>
          </a:p>
          <a:p>
            <a:r>
              <a:rPr lang="en-US" altLang="x-none" dirty="0"/>
              <a:t>If you squint, suggests how well the model fits the data</a:t>
            </a: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27C64-4492-7842-84B7-C6A8996896A1}" type="slidenum">
              <a:rPr lang="en-US" altLang="x-none" smtClean="0"/>
              <a:pPr/>
              <a:t>17</a:t>
            </a:fld>
            <a:endParaRPr lang="en-US" altLang="x-none"/>
          </a:p>
        </p:txBody>
      </p:sp>
      <p:sp>
        <p:nvSpPr>
          <p:cNvPr id="79875" name="Line 3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8" name="Line 16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Line 19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8" name="Rectangle 26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899" name="Rectangle 27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1" name="Rectangle 29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2" name="Rectangle 30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9399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nimBg="1"/>
      <p:bldP spid="7990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QUestion</a:t>
            </a:r>
            <a:endParaRPr lang="en-US" altLang="x-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</a:t>
            </a:r>
            <a:r>
              <a:rPr lang="mr-IN" altLang="x-none" dirty="0"/>
              <a:t>…</a:t>
            </a:r>
            <a:r>
              <a:rPr lang="en-US" altLang="x-none" dirty="0"/>
              <a:t>?</a:t>
            </a:r>
            <a:br>
              <a:rPr lang="en-US" altLang="x-none" dirty="0"/>
            </a:br>
            <a:r>
              <a:rPr lang="en-US" altLang="x-none" dirty="0"/>
              <a:t>			?????????</a:t>
            </a:r>
          </a:p>
          <a:p>
            <a:endParaRPr lang="en-US" dirty="0"/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A6490-9200-DB48-87E2-8B520F9C4E89}" type="slidenum">
              <a:rPr lang="en-US" altLang="x-none" smtClean="0"/>
              <a:pPr/>
              <a:t>18</a:t>
            </a:fld>
            <a:endParaRPr lang="en-US" altLang="x-none"/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1787525" y="3235325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7" name="Line 17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8" name="Line 18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9" name="Line 19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0" name="Line 20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1" name="Line 21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2" name="Line 22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3" name="Line 23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4" name="Line 24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5" name="Line 25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6" name="Line 26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7" name="Line 27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8" name="Line 28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9" name="Line 29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0" name="Line 30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1" name="Line 31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2" name="Line 32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6" name="Oval 36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7" name="Oval 37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8" name="Oval 38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9" name="Rectangle 39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0" name="Rectangle 40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1" name="Rectangle 41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1968" name="Rectangle 48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59150" y="3736975"/>
            <a:ext cx="3035300" cy="1435100"/>
            <a:chOff x="3359150" y="3736975"/>
            <a:chExt cx="3035300" cy="1435100"/>
          </a:xfrm>
          <a:solidFill>
            <a:schemeClr val="bg1"/>
          </a:solidFill>
        </p:grpSpPr>
        <p:sp>
          <p:nvSpPr>
            <p:cNvPr id="81969" name="Oval 49"/>
            <p:cNvSpPr>
              <a:spLocks noChangeArrowheads="1"/>
            </p:cNvSpPr>
            <p:nvPr/>
          </p:nvSpPr>
          <p:spPr bwMode="auto">
            <a:xfrm>
              <a:off x="4349750" y="4956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0" name="Oval 50"/>
            <p:cNvSpPr>
              <a:spLocks noChangeArrowheads="1"/>
            </p:cNvSpPr>
            <p:nvPr/>
          </p:nvSpPr>
          <p:spPr bwMode="auto">
            <a:xfrm>
              <a:off x="6178550" y="37369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1" name="Oval 51"/>
            <p:cNvSpPr>
              <a:spLocks noChangeArrowheads="1"/>
            </p:cNvSpPr>
            <p:nvPr/>
          </p:nvSpPr>
          <p:spPr bwMode="auto">
            <a:xfrm>
              <a:off x="3968750" y="4270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2" name="Oval 52"/>
            <p:cNvSpPr>
              <a:spLocks noChangeArrowheads="1"/>
            </p:cNvSpPr>
            <p:nvPr/>
          </p:nvSpPr>
          <p:spPr bwMode="auto">
            <a:xfrm>
              <a:off x="5416550" y="38131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3" name="Oval 53"/>
            <p:cNvSpPr>
              <a:spLocks noChangeArrowheads="1"/>
            </p:cNvSpPr>
            <p:nvPr/>
          </p:nvSpPr>
          <p:spPr bwMode="auto">
            <a:xfrm>
              <a:off x="5111750" y="47275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74" name="Oval 54"/>
            <p:cNvSpPr>
              <a:spLocks noChangeArrowheads="1"/>
            </p:cNvSpPr>
            <p:nvPr/>
          </p:nvSpPr>
          <p:spPr bwMode="auto">
            <a:xfrm>
              <a:off x="3359150" y="4651375"/>
              <a:ext cx="215900" cy="215900"/>
            </a:xfrm>
            <a:prstGeom prst="ellips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75" name="Line 55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53734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19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altLang="x-none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9C6EE-2A3C-C84A-B997-BCEB012F3CE2}" type="slidenum">
              <a:rPr lang="en-US" altLang="x-none" smtClean="0"/>
              <a:pPr/>
              <a:t>19</a:t>
            </a:fld>
            <a:endParaRPr lang="en-US" altLang="x-none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4" name="Line 16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5" name="Line 17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89" name="Line 21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1" name="Line 23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2" name="Line 24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3" name="Line 25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4" name="Line 26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5" name="Line 27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6" name="Line 28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7" name="Line 29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8" name="Line 30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99" name="Line 31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0" name="Oval 32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1" name="Oval 33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2" name="Oval 34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3" name="Oval 35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4" name="Oval 36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5" name="Oval 37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4016" name="Oval 48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7" name="Oval 49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8" name="Oval 50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19" name="Oval 51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0" name="Oval 52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1" name="Oval 53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023" name="Line 55"/>
          <p:cNvSpPr>
            <a:spLocks noChangeShapeType="1"/>
          </p:cNvSpPr>
          <p:nvPr/>
        </p:nvSpPr>
        <p:spPr bwMode="auto">
          <a:xfrm flipV="1">
            <a:off x="2590800" y="4191000"/>
            <a:ext cx="4419600" cy="990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24" name="Line 56"/>
          <p:cNvSpPr>
            <a:spLocks noChangeShapeType="1"/>
          </p:cNvSpPr>
          <p:nvPr/>
        </p:nvSpPr>
        <p:spPr bwMode="auto">
          <a:xfrm>
            <a:off x="6406630" y="3181223"/>
            <a:ext cx="375170" cy="1009777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4026" name="Text Box 58"/>
          <p:cNvSpPr txBox="1">
            <a:spLocks noChangeArrowheads="1"/>
          </p:cNvSpPr>
          <p:nvPr/>
        </p:nvSpPr>
        <p:spPr bwMode="auto">
          <a:xfrm>
            <a:off x="5638800" y="2808160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Slope changed</a:t>
            </a:r>
          </a:p>
        </p:txBody>
      </p:sp>
      <p:sp>
        <p:nvSpPr>
          <p:cNvPr id="84027" name="Text Box 59"/>
          <p:cNvSpPr txBox="1">
            <a:spLocks noChangeArrowheads="1"/>
          </p:cNvSpPr>
          <p:nvPr/>
        </p:nvSpPr>
        <p:spPr bwMode="auto">
          <a:xfrm>
            <a:off x="614597" y="6138862"/>
            <a:ext cx="2266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unchanged</a:t>
            </a:r>
          </a:p>
        </p:txBody>
      </p:sp>
      <p:sp>
        <p:nvSpPr>
          <p:cNvPr id="84028" name="Line 60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0" name="Line 62"/>
          <p:cNvSpPr>
            <a:spLocks noChangeShapeType="1"/>
          </p:cNvSpPr>
          <p:nvPr/>
        </p:nvSpPr>
        <p:spPr bwMode="auto">
          <a:xfrm flipV="1">
            <a:off x="1546225" y="5257800"/>
            <a:ext cx="968375" cy="881062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31" name="Line 63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5466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#1 due date </a:t>
            </a:r>
            <a:r>
              <a:rPr lang="en-US" dirty="0">
                <a:solidFill>
                  <a:schemeClr val="tx2"/>
                </a:solidFill>
              </a:rPr>
              <a:t>extended</a:t>
            </a:r>
            <a:r>
              <a:rPr lang="en-US" dirty="0"/>
              <a:t>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 is linked to from ELMS; also available at: </a:t>
            </a:r>
            <a:r>
              <a:rPr lang="en-US" sz="1600" b="0" dirty="0"/>
              <a:t>https://</a:t>
            </a:r>
            <a:r>
              <a:rPr lang="en-US" sz="1600" b="0" dirty="0" err="1"/>
              <a:t>github.com</a:t>
            </a:r>
            <a:r>
              <a:rPr lang="en-US" sz="1600" b="0" dirty="0"/>
              <a:t>/</a:t>
            </a:r>
            <a:r>
              <a:rPr lang="en-US" sz="1600" b="0" dirty="0" err="1"/>
              <a:t>umddb</a:t>
            </a:r>
            <a:r>
              <a:rPr lang="en-US" sz="1600" b="0" dirty="0"/>
              <a:t>/cmsc320-fall2018/tree/master/project1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is a .</a:t>
            </a:r>
            <a:r>
              <a:rPr lang="en-US" b="0" dirty="0" err="1"/>
              <a:t>ipynb</a:t>
            </a:r>
            <a:r>
              <a:rPr lang="en-US" b="0" dirty="0"/>
              <a:t> file submitted to ELMS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Now due on </a:t>
            </a:r>
            <a:r>
              <a:rPr lang="en-US" b="0" dirty="0">
                <a:solidFill>
                  <a:schemeClr val="tx2"/>
                </a:solidFill>
              </a:rPr>
              <a:t>October 1st</a:t>
            </a:r>
            <a:r>
              <a:rPr lang="en-US" b="0" dirty="0"/>
              <a:t> (one week from now)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2" y="4138908"/>
            <a:ext cx="4863865" cy="27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60147-04C2-694E-8FF6-7394A153F3A9}" type="slidenum">
              <a:rPr lang="en-US" altLang="x-none" smtClean="0"/>
              <a:pPr/>
              <a:t>20</a:t>
            </a:fld>
            <a:endParaRPr lang="en-US" altLang="x-none"/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6072" name="Line 56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3" name="Line 57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4" name="Line 58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5" name="Line 59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6" name="Line 60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7" name="Line 61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8" name="Line 62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79" name="Line 63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0" name="Line 64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1" name="Line 65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2" name="Line 66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3" name="Line 67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4" name="Line 68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5" name="Line 69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6" name="Line 70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7" name="Line 71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8" name="Line 72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89" name="Oval 73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0" name="Oval 74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1" name="Oval 75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2" name="Oval 76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3" name="Oval 77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4" name="Oval 78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95" name="Rectangle 79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096" name="Rectangle 80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097" name="Rectangle 81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098" name="Rectangle 82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099" name="Rectangle 83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100" name="Rectangle 84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101" name="Rectangle 85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102" name="Rectangle 86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103" name="Rectangle 87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6104" name="Rectangle 88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6105" name="Oval 89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6" name="Oval 90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7" name="Oval 91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8" name="Oval 92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09" name="Oval 93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10" name="Oval 94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112" name="Line 96"/>
          <p:cNvSpPr>
            <a:spLocks noChangeShapeType="1"/>
          </p:cNvSpPr>
          <p:nvPr/>
        </p:nvSpPr>
        <p:spPr bwMode="auto">
          <a:xfrm>
            <a:off x="6248400" y="3048000"/>
            <a:ext cx="152400" cy="609600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6113" name="Text Box 97"/>
          <p:cNvSpPr txBox="1">
            <a:spLocks noChangeArrowheads="1"/>
          </p:cNvSpPr>
          <p:nvPr/>
        </p:nvSpPr>
        <p:spPr bwMode="auto">
          <a:xfrm>
            <a:off x="5334000" y="268128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accent5"/>
                </a:solidFill>
              </a:rPr>
              <a:t>Slope unchanged</a:t>
            </a:r>
          </a:p>
        </p:txBody>
      </p:sp>
      <p:sp>
        <p:nvSpPr>
          <p:cNvPr id="86114" name="Text Box 98"/>
          <p:cNvSpPr txBox="1">
            <a:spLocks noChangeArrowheads="1"/>
          </p:cNvSpPr>
          <p:nvPr/>
        </p:nvSpPr>
        <p:spPr bwMode="auto">
          <a:xfrm>
            <a:off x="1014413" y="6196013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changed</a:t>
            </a:r>
          </a:p>
        </p:txBody>
      </p:sp>
      <p:sp>
        <p:nvSpPr>
          <p:cNvPr id="86115" name="Line 99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116" name="Line 100"/>
          <p:cNvSpPr>
            <a:spLocks noChangeShapeType="1"/>
          </p:cNvSpPr>
          <p:nvPr/>
        </p:nvSpPr>
        <p:spPr bwMode="auto">
          <a:xfrm flipV="1">
            <a:off x="2020888" y="4952999"/>
            <a:ext cx="569912" cy="1234345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6117" name="Line 101"/>
          <p:cNvSpPr>
            <a:spLocks noChangeShapeType="1"/>
          </p:cNvSpPr>
          <p:nvPr/>
        </p:nvSpPr>
        <p:spPr bwMode="auto">
          <a:xfrm flipV="1">
            <a:off x="2590800" y="3505200"/>
            <a:ext cx="4343400" cy="14478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118" name="Line 102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03862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would you draw a line through the points?</a:t>
            </a:r>
          </a:p>
          <a:p>
            <a:r>
              <a:rPr lang="en-US" altLang="x-none" dirty="0"/>
              <a:t>How do you determine which line “fits the best” ?????????</a:t>
            </a:r>
          </a:p>
          <a:p>
            <a:endParaRPr lang="en-US" dirty="0"/>
          </a:p>
        </p:txBody>
      </p:sp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67C7-8F1B-C346-BE06-DE4756ADDA86}" type="slidenum">
              <a:rPr lang="en-US" altLang="x-none" smtClean="0"/>
              <a:pPr/>
              <a:t>21</a:t>
            </a:fld>
            <a:endParaRPr lang="en-US" altLang="x-none"/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1783830" y="3244120"/>
            <a:ext cx="5657850" cy="291147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/>
            <a:endParaRPr lang="x-none" altLang="x-none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2571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0" name="Line 16"/>
          <p:cNvSpPr>
            <a:spLocks noChangeShapeType="1"/>
          </p:cNvSpPr>
          <p:nvPr/>
        </p:nvSpPr>
        <p:spPr bwMode="auto">
          <a:xfrm>
            <a:off x="2474913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>
            <a:off x="2474913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>
            <a:off x="2474913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2474913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4" name="Line 20"/>
          <p:cNvSpPr>
            <a:spLocks noChangeShapeType="1"/>
          </p:cNvSpPr>
          <p:nvPr/>
        </p:nvSpPr>
        <p:spPr bwMode="auto">
          <a:xfrm>
            <a:off x="2584450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 flipV="1">
            <a:off x="2571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6" name="Line 22"/>
          <p:cNvSpPr>
            <a:spLocks noChangeShapeType="1"/>
          </p:cNvSpPr>
          <p:nvPr/>
        </p:nvSpPr>
        <p:spPr bwMode="auto">
          <a:xfrm flipV="1">
            <a:off x="3317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7" name="Line 23"/>
          <p:cNvSpPr>
            <a:spLocks noChangeShapeType="1"/>
          </p:cNvSpPr>
          <p:nvPr/>
        </p:nvSpPr>
        <p:spPr bwMode="auto">
          <a:xfrm flipV="1">
            <a:off x="4057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8" name="Line 24"/>
          <p:cNvSpPr>
            <a:spLocks noChangeShapeType="1"/>
          </p:cNvSpPr>
          <p:nvPr/>
        </p:nvSpPr>
        <p:spPr bwMode="auto">
          <a:xfrm flipV="1">
            <a:off x="4802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89" name="Line 25"/>
          <p:cNvSpPr>
            <a:spLocks noChangeShapeType="1"/>
          </p:cNvSpPr>
          <p:nvPr/>
        </p:nvSpPr>
        <p:spPr bwMode="auto">
          <a:xfrm flipV="1">
            <a:off x="5548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0" name="Line 26"/>
          <p:cNvSpPr>
            <a:spLocks noChangeShapeType="1"/>
          </p:cNvSpPr>
          <p:nvPr/>
        </p:nvSpPr>
        <p:spPr bwMode="auto">
          <a:xfrm flipV="1">
            <a:off x="6288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1" name="Line 27"/>
          <p:cNvSpPr>
            <a:spLocks noChangeShapeType="1"/>
          </p:cNvSpPr>
          <p:nvPr/>
        </p:nvSpPr>
        <p:spPr bwMode="auto">
          <a:xfrm flipV="1">
            <a:off x="7032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2" name="Line 28"/>
          <p:cNvSpPr>
            <a:spLocks noChangeShapeType="1"/>
          </p:cNvSpPr>
          <p:nvPr/>
        </p:nvSpPr>
        <p:spPr bwMode="auto">
          <a:xfrm flipV="1">
            <a:off x="25717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3" name="Line 29"/>
          <p:cNvSpPr>
            <a:spLocks noChangeShapeType="1"/>
          </p:cNvSpPr>
          <p:nvPr/>
        </p:nvSpPr>
        <p:spPr bwMode="auto">
          <a:xfrm flipV="1">
            <a:off x="4057650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4" name="Line 30"/>
          <p:cNvSpPr>
            <a:spLocks noChangeShapeType="1"/>
          </p:cNvSpPr>
          <p:nvPr/>
        </p:nvSpPr>
        <p:spPr bwMode="auto">
          <a:xfrm flipV="1">
            <a:off x="5548313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5" name="Line 31"/>
          <p:cNvSpPr>
            <a:spLocks noChangeShapeType="1"/>
          </p:cNvSpPr>
          <p:nvPr/>
        </p:nvSpPr>
        <p:spPr bwMode="auto">
          <a:xfrm flipV="1">
            <a:off x="7032625" y="5162550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6" name="Oval 32"/>
          <p:cNvSpPr>
            <a:spLocks noChangeArrowheads="1"/>
          </p:cNvSpPr>
          <p:nvPr/>
        </p:nvSpPr>
        <p:spPr bwMode="auto">
          <a:xfrm>
            <a:off x="5208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7" name="Oval 33"/>
          <p:cNvSpPr>
            <a:spLocks noChangeArrowheads="1"/>
          </p:cNvSpPr>
          <p:nvPr/>
        </p:nvSpPr>
        <p:spPr bwMode="auto">
          <a:xfrm>
            <a:off x="4462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8" name="Oval 34"/>
          <p:cNvSpPr>
            <a:spLocks noChangeArrowheads="1"/>
          </p:cNvSpPr>
          <p:nvPr/>
        </p:nvSpPr>
        <p:spPr bwMode="auto">
          <a:xfrm>
            <a:off x="3421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099" name="Oval 35"/>
          <p:cNvSpPr>
            <a:spLocks noChangeArrowheads="1"/>
          </p:cNvSpPr>
          <p:nvPr/>
        </p:nvSpPr>
        <p:spPr bwMode="auto">
          <a:xfrm>
            <a:off x="5505450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0" name="Oval 36"/>
          <p:cNvSpPr>
            <a:spLocks noChangeArrowheads="1"/>
          </p:cNvSpPr>
          <p:nvPr/>
        </p:nvSpPr>
        <p:spPr bwMode="auto">
          <a:xfrm>
            <a:off x="6245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1" name="Oval 37"/>
          <p:cNvSpPr>
            <a:spLocks noChangeArrowheads="1"/>
          </p:cNvSpPr>
          <p:nvPr/>
        </p:nvSpPr>
        <p:spPr bwMode="auto">
          <a:xfrm>
            <a:off x="4014788" y="4305300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2020888" y="5045075"/>
            <a:ext cx="3714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1828800" y="4579938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4" name="Rectangle 40"/>
          <p:cNvSpPr>
            <a:spLocks noChangeArrowheads="1"/>
          </p:cNvSpPr>
          <p:nvPr/>
        </p:nvSpPr>
        <p:spPr bwMode="auto">
          <a:xfrm>
            <a:off x="1828800" y="4108450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5" name="Rectangle 41"/>
          <p:cNvSpPr>
            <a:spLocks noChangeArrowheads="1"/>
          </p:cNvSpPr>
          <p:nvPr/>
        </p:nvSpPr>
        <p:spPr bwMode="auto">
          <a:xfrm>
            <a:off x="1828800" y="3641725"/>
            <a:ext cx="5619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06" name="Rectangle 42"/>
          <p:cNvSpPr>
            <a:spLocks noChangeArrowheads="1"/>
          </p:cNvSpPr>
          <p:nvPr/>
        </p:nvSpPr>
        <p:spPr bwMode="auto">
          <a:xfrm>
            <a:off x="2386013" y="5561013"/>
            <a:ext cx="3714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7" name="Rectangle 43"/>
          <p:cNvSpPr>
            <a:spLocks noChangeArrowheads="1"/>
          </p:cNvSpPr>
          <p:nvPr/>
        </p:nvSpPr>
        <p:spPr bwMode="auto">
          <a:xfrm>
            <a:off x="3775075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8" name="Rectangle 44"/>
          <p:cNvSpPr>
            <a:spLocks noChangeArrowheads="1"/>
          </p:cNvSpPr>
          <p:nvPr/>
        </p:nvSpPr>
        <p:spPr bwMode="auto">
          <a:xfrm>
            <a:off x="52657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9" name="Rectangle 45"/>
          <p:cNvSpPr>
            <a:spLocks noChangeArrowheads="1"/>
          </p:cNvSpPr>
          <p:nvPr/>
        </p:nvSpPr>
        <p:spPr bwMode="auto">
          <a:xfrm>
            <a:off x="6751638" y="5561013"/>
            <a:ext cx="561975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10" name="Rectangle 46"/>
          <p:cNvSpPr>
            <a:spLocks noChangeArrowheads="1"/>
          </p:cNvSpPr>
          <p:nvPr/>
        </p:nvSpPr>
        <p:spPr bwMode="auto">
          <a:xfrm>
            <a:off x="7056438" y="5054600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8111" name="Rectangle 47"/>
          <p:cNvSpPr>
            <a:spLocks noChangeArrowheads="1"/>
          </p:cNvSpPr>
          <p:nvPr/>
        </p:nvSpPr>
        <p:spPr bwMode="auto">
          <a:xfrm>
            <a:off x="2381250" y="3349625"/>
            <a:ext cx="4095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x-none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8112" name="Oval 48"/>
          <p:cNvSpPr>
            <a:spLocks noChangeArrowheads="1"/>
          </p:cNvSpPr>
          <p:nvPr/>
        </p:nvSpPr>
        <p:spPr bwMode="auto">
          <a:xfrm>
            <a:off x="4349750" y="4956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3" name="Oval 49"/>
          <p:cNvSpPr>
            <a:spLocks noChangeArrowheads="1"/>
          </p:cNvSpPr>
          <p:nvPr/>
        </p:nvSpPr>
        <p:spPr bwMode="auto">
          <a:xfrm>
            <a:off x="6178550" y="37369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4" name="Oval 50"/>
          <p:cNvSpPr>
            <a:spLocks noChangeArrowheads="1"/>
          </p:cNvSpPr>
          <p:nvPr/>
        </p:nvSpPr>
        <p:spPr bwMode="auto">
          <a:xfrm>
            <a:off x="3968750" y="4270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5" name="Oval 51"/>
          <p:cNvSpPr>
            <a:spLocks noChangeArrowheads="1"/>
          </p:cNvSpPr>
          <p:nvPr/>
        </p:nvSpPr>
        <p:spPr bwMode="auto">
          <a:xfrm>
            <a:off x="5416550" y="38131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6" name="Oval 52"/>
          <p:cNvSpPr>
            <a:spLocks noChangeArrowheads="1"/>
          </p:cNvSpPr>
          <p:nvPr/>
        </p:nvSpPr>
        <p:spPr bwMode="auto">
          <a:xfrm>
            <a:off x="5111750" y="47275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7" name="Oval 53"/>
          <p:cNvSpPr>
            <a:spLocks noChangeArrowheads="1"/>
          </p:cNvSpPr>
          <p:nvPr/>
        </p:nvSpPr>
        <p:spPr bwMode="auto">
          <a:xfrm>
            <a:off x="3359150" y="4651375"/>
            <a:ext cx="215900" cy="2159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118" name="Line 54"/>
          <p:cNvSpPr>
            <a:spLocks noChangeShapeType="1"/>
          </p:cNvSpPr>
          <p:nvPr/>
        </p:nvSpPr>
        <p:spPr bwMode="auto">
          <a:xfrm flipV="1">
            <a:off x="2590800" y="4191000"/>
            <a:ext cx="4419600" cy="609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119" name="Line 55"/>
          <p:cNvSpPr>
            <a:spLocks noChangeShapeType="1"/>
          </p:cNvSpPr>
          <p:nvPr/>
        </p:nvSpPr>
        <p:spPr bwMode="auto">
          <a:xfrm>
            <a:off x="6340474" y="3217549"/>
            <a:ext cx="441326" cy="973451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8120" name="Text Box 56"/>
          <p:cNvSpPr txBox="1">
            <a:spLocks noChangeArrowheads="1"/>
          </p:cNvSpPr>
          <p:nvPr/>
        </p:nvSpPr>
        <p:spPr bwMode="auto">
          <a:xfrm>
            <a:off x="5429250" y="2792481"/>
            <a:ext cx="170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>
                <a:solidFill>
                  <a:schemeClr val="accent5"/>
                </a:solidFill>
              </a:rPr>
              <a:t>Slope changed</a:t>
            </a:r>
          </a:p>
        </p:txBody>
      </p:sp>
      <p:sp>
        <p:nvSpPr>
          <p:cNvPr id="88121" name="Text Box 57"/>
          <p:cNvSpPr txBox="1">
            <a:spLocks noChangeArrowheads="1"/>
          </p:cNvSpPr>
          <p:nvPr/>
        </p:nvSpPr>
        <p:spPr bwMode="auto">
          <a:xfrm>
            <a:off x="934752" y="6152734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>
                <a:solidFill>
                  <a:schemeClr val="accent5"/>
                </a:solidFill>
              </a:rPr>
              <a:t>Intercept changed</a:t>
            </a:r>
          </a:p>
        </p:txBody>
      </p:sp>
      <p:sp>
        <p:nvSpPr>
          <p:cNvPr id="88122" name="Line 58"/>
          <p:cNvSpPr>
            <a:spLocks noChangeShapeType="1"/>
          </p:cNvSpPr>
          <p:nvPr/>
        </p:nvSpPr>
        <p:spPr bwMode="auto">
          <a:xfrm>
            <a:off x="2590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123" name="Line 59"/>
          <p:cNvSpPr>
            <a:spLocks noChangeShapeType="1"/>
          </p:cNvSpPr>
          <p:nvPr/>
        </p:nvSpPr>
        <p:spPr bwMode="auto">
          <a:xfrm flipV="1">
            <a:off x="2160068" y="4800600"/>
            <a:ext cx="430732" cy="1381566"/>
          </a:xfrm>
          <a:prstGeom prst="line">
            <a:avLst/>
          </a:prstGeom>
          <a:noFill/>
          <a:ln w="3810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88124" name="Line 60"/>
          <p:cNvSpPr>
            <a:spLocks noChangeShapeType="1"/>
          </p:cNvSpPr>
          <p:nvPr/>
        </p:nvSpPr>
        <p:spPr bwMode="auto">
          <a:xfrm flipV="1">
            <a:off x="2590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2135428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Least Squares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>
                <a:solidFill>
                  <a:schemeClr val="tx2"/>
                </a:solidFill>
              </a:rPr>
              <a:t>Best fit</a:t>
            </a:r>
            <a:r>
              <a:rPr lang="en-US" altLang="x-none" dirty="0"/>
              <a:t>: difference between the true Y-values and the estimated Y-values is minimized: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Positive errors offset negative errors </a:t>
            </a:r>
            <a:r>
              <a:rPr lang="mr-IN" altLang="x-none" b="0" dirty="0"/>
              <a:t>…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mr-IN" altLang="x-none" b="0" dirty="0"/>
              <a:t>…</a:t>
            </a:r>
            <a:r>
              <a:rPr lang="en-US" altLang="x-none" b="0" dirty="0"/>
              <a:t> square the error!</a:t>
            </a:r>
          </a:p>
          <a:p>
            <a:pPr lvl="1"/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Least squares minimizes the sum of the squared errors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Why squared?  We’ll cover this in more depth </a:t>
            </a:r>
            <a:r>
              <a:rPr lang="en-US" altLang="x-none" b="0"/>
              <a:t>in a few weeks.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Until then: http://</a:t>
            </a:r>
            <a:r>
              <a:rPr lang="en-US" altLang="x-none" b="0" dirty="0" err="1"/>
              <a:t>www.benkuhn.net</a:t>
            </a:r>
            <a:r>
              <a:rPr lang="en-US" altLang="x-none" b="0" dirty="0"/>
              <a:t>/squared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17AD-BB1C-004A-99D7-5ED5B8F4F44E}" type="slidenum">
              <a:rPr lang="en-US" altLang="x-none" smtClean="0"/>
              <a:pPr/>
              <a:t>22</a:t>
            </a:fld>
            <a:endParaRPr lang="en-US" altLang="x-none"/>
          </a:p>
        </p:txBody>
      </p:sp>
      <p:graphicFrame>
        <p:nvGraphicFramePr>
          <p:cNvPr id="100356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949157"/>
              </p:ext>
            </p:extLst>
          </p:nvPr>
        </p:nvGraphicFramePr>
        <p:xfrm>
          <a:off x="2209800" y="3282850"/>
          <a:ext cx="3886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4" name="Equation" r:id="rId4" imgW="1193760" imgH="431640" progId="Equation.3">
                  <p:embed/>
                </p:oleObj>
              </mc:Choice>
              <mc:Fallback>
                <p:oleObj name="Equation" r:id="rId4" imgW="119376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82850"/>
                        <a:ext cx="3886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4119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FAF15-CB70-DC4B-9C3D-B8A286C2D5F6}" type="slidenum">
              <a:rPr lang="en-US" altLang="x-none"/>
              <a:pPr/>
              <a:t>23</a:t>
            </a:fld>
            <a:endParaRPr lang="en-US" altLang="x-none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16850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Least Squares, Graphically</a:t>
            </a:r>
          </a:p>
        </p:txBody>
      </p:sp>
      <p:graphicFrame>
        <p:nvGraphicFramePr>
          <p:cNvPr id="102403" name="Object 3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938213" y="2930525"/>
          <a:ext cx="687705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9" name="VISIO" r:id="rId4" imgW="3995640" imgH="2131920" progId="Visio.Drawing.4">
                  <p:embed/>
                </p:oleObj>
              </mc:Choice>
              <mc:Fallback>
                <p:oleObj name="VISIO" r:id="rId4" imgW="3995640" imgH="2131920" progId="Visio.Drawing.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2930525"/>
                        <a:ext cx="6877050" cy="366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810000" y="2952750"/>
          <a:ext cx="3649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0" name="MathType Equation" r:id="rId6" imgW="3657600" imgH="722160" progId="Equation">
                  <p:embed/>
                </p:oleObj>
              </mc:Choice>
              <mc:Fallback>
                <p:oleObj name="MathType Equation" r:id="rId6" imgW="365760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952750"/>
                        <a:ext cx="36496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880100" y="5010150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1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5010150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Arc 6"/>
          <p:cNvSpPr>
            <a:spLocks/>
          </p:cNvSpPr>
          <p:nvPr/>
        </p:nvSpPr>
        <p:spPr bwMode="auto">
          <a:xfrm>
            <a:off x="5424488" y="4343400"/>
            <a:ext cx="520700" cy="1054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Arc 7"/>
          <p:cNvSpPr>
            <a:spLocks/>
          </p:cNvSpPr>
          <p:nvPr/>
        </p:nvSpPr>
        <p:spPr bwMode="auto">
          <a:xfrm>
            <a:off x="3290888" y="3287713"/>
            <a:ext cx="485775" cy="2190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29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40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04888" y="1608138"/>
          <a:ext cx="7269162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2" name="MathType Equation" r:id="rId10" imgW="7288200" imgH="1280880" progId="Equation">
                  <p:embed/>
                </p:oleObj>
              </mc:Choice>
              <mc:Fallback>
                <p:oleObj name="MathType Equation" r:id="rId10" imgW="7288200" imgH="1280880" progId="Equation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608138"/>
                        <a:ext cx="7269162" cy="126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898662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8D22-3447-EB43-B7B6-303698527A95}" type="slidenum">
              <a:rPr lang="en-US" altLang="x-none" smtClean="0"/>
              <a:pPr/>
              <a:t>24</a:t>
            </a:fld>
            <a:endParaRPr lang="en-US" altLang="x-none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Interpretation of Coefficients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Slope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1</a:t>
            </a:r>
            <a:r>
              <a:rPr lang="en-US" altLang="x-none" dirty="0"/>
              <a:t>):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Estimated </a:t>
            </a:r>
            <a:r>
              <a:rPr lang="en-US" altLang="x-none" b="0" i="1" dirty="0"/>
              <a:t>Y</a:t>
            </a:r>
            <a:r>
              <a:rPr lang="en-US" altLang="x-none" b="0" dirty="0"/>
              <a:t> changes by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sz="3200" b="0" baseline="-25000" dirty="0"/>
              <a:t>1</a:t>
            </a:r>
            <a:r>
              <a:rPr lang="en-US" altLang="x-none" b="0" dirty="0"/>
              <a:t> for each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1</a:t>
            </a:r>
            <a:r>
              <a:rPr lang="en-US" altLang="x-none" b="0" dirty="0"/>
              <a:t> = 2, then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increase by 2 for each 1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r>
              <a:rPr lang="en-US" altLang="x-none" dirty="0"/>
              <a:t>Y-Intercept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0</a:t>
            </a:r>
            <a:r>
              <a:rPr lang="en-US" altLang="x-none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Average value of </a:t>
            </a:r>
            <a:r>
              <a:rPr lang="en-US" altLang="x-none" b="0" i="1" dirty="0"/>
              <a:t>Y</a:t>
            </a:r>
            <a:r>
              <a:rPr lang="en-US" altLang="x-none" b="0" dirty="0"/>
              <a:t> when </a:t>
            </a:r>
            <a:r>
              <a:rPr lang="en-US" altLang="x-none" b="0" i="1" dirty="0"/>
              <a:t>X</a:t>
            </a:r>
            <a:r>
              <a:rPr lang="en-US" altLang="x-none" b="0" dirty="0"/>
              <a:t> = 0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0</a:t>
            </a:r>
            <a:r>
              <a:rPr lang="en-US" altLang="x-none" b="0" dirty="0"/>
              <a:t> = 4, then average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be 4 when </a:t>
            </a:r>
            <a:r>
              <a:rPr lang="en-US" altLang="x-none" b="0" i="1" dirty="0"/>
              <a:t>X</a:t>
            </a:r>
            <a:r>
              <a:rPr lang="en-US" altLang="x-none" b="0" dirty="0"/>
              <a:t> Is 0</a:t>
            </a:r>
          </a:p>
        </p:txBody>
      </p:sp>
      <p:sp>
        <p:nvSpPr>
          <p:cNvPr id="15" name="Explosion 2 14"/>
          <p:cNvSpPr/>
          <p:nvPr/>
        </p:nvSpPr>
        <p:spPr>
          <a:xfrm>
            <a:off x="5054368" y="4820987"/>
            <a:ext cx="3830869" cy="181381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In-depth analysis of less naïve approaches to come!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4086" y="1622699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1180" y="3284095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87581" y="2080721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4284" y="4166852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^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46953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uiExpand="1" build="p"/>
      <p:bldP spid="15" grpId="0" animBg="1"/>
      <p:bldP spid="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49069" y="-153652"/>
            <a:ext cx="4362138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5080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62" y="5816184"/>
            <a:ext cx="8934138" cy="1041816"/>
          </a:xfrm>
        </p:spPr>
        <p:txBody>
          <a:bodyPr>
            <a:normAutofit/>
          </a:bodyPr>
          <a:lstStyle/>
          <a:p>
            <a:r>
              <a:rPr lang="en-US" dirty="0"/>
              <a:t>Now, Back to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742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Does the circumference of certain body parts predict BF%?</a:t>
            </a:r>
          </a:p>
          <a:p>
            <a:r>
              <a:rPr lang="en-US" dirty="0"/>
              <a:t>Assumption: BF% is a linear function of measurements of various body parts and other features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Analysis: Results from a regression model with BF%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259975"/>
              </p:ext>
            </p:extLst>
          </p:nvPr>
        </p:nvGraphicFramePr>
        <p:xfrm>
          <a:off x="1543121" y="3939381"/>
          <a:ext cx="6041901" cy="19082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Predictor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Estimate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S.E.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p-value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Age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0.0626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0.0313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0.0463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Neck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-0.4728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0.2294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0.0403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Forearm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0.45315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0.1979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0.0229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Wrist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-1.6181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0.5323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0.0026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6308" y="6126163"/>
            <a:ext cx="490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(Interpretation ???????????)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7253" cy="1371600"/>
          </a:xfrm>
        </p:spPr>
        <p:txBody>
          <a:bodyPr>
            <a:normAutofit/>
          </a:bodyPr>
          <a:lstStyle/>
          <a:p>
            <a:r>
              <a:rPr lang="en-US"/>
              <a:t>What If data were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the dataset is complete: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But what if 5 percent of the participants had missing values? 10 percent? 20 percent? </a:t>
            </a:r>
          </a:p>
          <a:p>
            <a:r>
              <a:rPr lang="en-US" dirty="0"/>
              <a:t>What if we performed complete case analysis and removed those who had missing values?</a:t>
            </a:r>
          </a:p>
          <a:p>
            <a:r>
              <a:rPr lang="en-US" dirty="0"/>
              <a:t>First let’s examine the effect if we do this if when the data is </a:t>
            </a:r>
            <a:r>
              <a:rPr lang="en-US" dirty="0">
                <a:solidFill>
                  <a:schemeClr val="tx2"/>
                </a:solidFill>
              </a:rPr>
              <a:t>missing completely at random</a:t>
            </a:r>
            <a:r>
              <a:rPr lang="en-US" dirty="0"/>
              <a:t> (MCAR)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Removed cases at random, reran analysis, stored the p-values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p-value: probability of getting at least as extreme a result as what we observed given that there is no relationship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Repeat 1000 times, plot p-values </a:t>
            </a:r>
            <a:r>
              <a:rPr lang="mr-IN" b="0" dirty="0"/>
              <a:t>…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285220" y="5335249"/>
            <a:ext cx="1304977" cy="1498886"/>
            <a:chOff x="7285220" y="5335249"/>
            <a:chExt cx="1304977" cy="149888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5135" y="5659073"/>
              <a:ext cx="1175062" cy="1175062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H="1" flipV="1">
              <a:off x="7285220" y="5335249"/>
              <a:ext cx="344773" cy="5259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94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~5% Deleted (N=13)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1" y="2151292"/>
            <a:ext cx="2145324" cy="3478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69" y="2151292"/>
            <a:ext cx="2189284" cy="3478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359" y="2139536"/>
            <a:ext cx="2078738" cy="3393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490" y="2139536"/>
            <a:ext cx="2097609" cy="3352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9744" y="5207474"/>
            <a:ext cx="6442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96870" y="5207474"/>
            <a:ext cx="14432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435" y="5196481"/>
            <a:ext cx="114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Forearm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93483" y="5108609"/>
            <a:ext cx="578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Wrist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1164" y="2904414"/>
            <a:ext cx="461665" cy="1801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0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314" y="1768784"/>
            <a:ext cx="1906374" cy="3616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84" y="1921776"/>
            <a:ext cx="2078738" cy="3223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963" y="1660764"/>
            <a:ext cx="1893628" cy="3940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14" y="1676117"/>
            <a:ext cx="1879544" cy="3940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~20% Deleted (N=50)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5655" y="4831610"/>
            <a:ext cx="6442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4744" y="4868303"/>
            <a:ext cx="756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1647" y="4729804"/>
            <a:ext cx="1146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Forearm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80385" y="4733297"/>
            <a:ext cx="578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Wrist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1164" y="2904414"/>
            <a:ext cx="461665" cy="1801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110806" y="4063630"/>
            <a:ext cx="3563388" cy="2254975"/>
            <a:chOff x="4110806" y="4063630"/>
            <a:chExt cx="3563388" cy="2254975"/>
          </a:xfrm>
        </p:grpSpPr>
        <p:sp>
          <p:nvSpPr>
            <p:cNvPr id="3" name="Up Arrow 2"/>
            <p:cNvSpPr/>
            <p:nvPr/>
          </p:nvSpPr>
          <p:spPr>
            <a:xfrm rot="20374745">
              <a:off x="4847911" y="4063630"/>
              <a:ext cx="569626" cy="167889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0806" y="5672274"/>
              <a:ext cx="3563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</a:rPr>
                <a:t>Just a taste!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seem to change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67260" y="1752600"/>
            <a:ext cx="8335415" cy="3956144"/>
            <a:chOff x="367260" y="1752600"/>
            <a:chExt cx="8335415" cy="39561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09047" y="1752600"/>
              <a:ext cx="1893628" cy="394079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1898" y="1767953"/>
              <a:ext cx="1879544" cy="39407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260" y="1932482"/>
              <a:ext cx="2145324" cy="34785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2038" y="1932482"/>
              <a:ext cx="2189284" cy="347852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57422" y="3487080"/>
              <a:ext cx="580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4400" y="4888073"/>
              <a:ext cx="13097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Age (5%)</a:t>
              </a:r>
              <a:endParaRPr lang="en-US" sz="13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39678" y="4888073"/>
              <a:ext cx="122934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Neck (5%)</a:t>
              </a:r>
              <a:endParaRPr lang="en-US" sz="13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90351" y="4888073"/>
              <a:ext cx="130978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/>
                <a:t>Age (20%)</a:t>
              </a:r>
              <a:endParaRPr lang="en-US" sz="13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08433" y="4888073"/>
              <a:ext cx="122934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Neck (20%)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690797"/>
          </a:xfrm>
        </p:spPr>
        <p:txBody>
          <a:bodyPr>
            <a:normAutofit/>
          </a:bodyPr>
          <a:lstStyle/>
          <a:p>
            <a:r>
              <a:rPr lang="en-US" dirty="0"/>
              <a:t>Age/Neck: fail to reject the null hypothesis usually?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5231565"/>
            <a:ext cx="7620000" cy="1299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Still reject Forearm/Wrist most of the time</a:t>
            </a:r>
          </a:p>
          <a:p>
            <a:r>
              <a:rPr lang="en-US" dirty="0"/>
              <a:t>This is assuming the missing subjects’ distribution does not differ from the non-missing. This would cause </a:t>
            </a:r>
            <a:r>
              <a:rPr lang="en-US" dirty="0">
                <a:solidFill>
                  <a:schemeClr val="tx2"/>
                </a:solidFill>
              </a:rPr>
              <a:t>bias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17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Types Of Missing-ness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Completely at Random (MCAR)</a:t>
            </a:r>
          </a:p>
          <a:p>
            <a:endParaRPr lang="en-US" dirty="0"/>
          </a:p>
          <a:p>
            <a:r>
              <a:rPr lang="en-US" dirty="0"/>
              <a:t>Missing at Random (MAR)</a:t>
            </a:r>
          </a:p>
          <a:p>
            <a:endParaRPr lang="en-US" dirty="0"/>
          </a:p>
          <a:p>
            <a:r>
              <a:rPr lang="en-US" dirty="0"/>
              <a:t>Missing Not at Random (MNAR)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4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02473" cy="1371600"/>
          </a:xfrm>
        </p:spPr>
        <p:txBody>
          <a:bodyPr>
            <a:normAutofit/>
          </a:bodyPr>
          <a:lstStyle/>
          <a:p>
            <a:r>
              <a:rPr lang="en-US"/>
              <a:t>What Distinguishes Each Type of missing-ness?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you’re loitering outside of CSIC one day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0712" y="4355689"/>
            <a:ext cx="7558961" cy="177047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Students just received their mid-semester grades</a:t>
            </a:r>
          </a:p>
          <a:p>
            <a:pPr marL="0" indent="0">
              <a:buNone/>
            </a:pPr>
            <a:r>
              <a:rPr lang="en-US" sz="2000" b="1" dirty="0"/>
              <a:t>You start asking passing students their CMSC131 grades</a:t>
            </a:r>
          </a:p>
          <a:p>
            <a:r>
              <a:rPr lang="en-US" sz="2000" b="1" dirty="0"/>
              <a:t>You don’t </a:t>
            </a:r>
            <a:r>
              <a:rPr lang="en-US" sz="2000" b="1" dirty="0">
                <a:solidFill>
                  <a:schemeClr val="tx2"/>
                </a:solidFill>
              </a:rPr>
              <a:t>force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dirty="0"/>
              <a:t>them to tell you or anything</a:t>
            </a:r>
          </a:p>
          <a:p>
            <a:r>
              <a:rPr lang="en-US" sz="2000" b="1" dirty="0"/>
              <a:t>You also write down their gender and hair color</a:t>
            </a:r>
          </a:p>
          <a:p>
            <a:pPr marL="0" indent="0">
              <a:buNone/>
            </a:pPr>
            <a:endParaRPr lang="en-US" sz="2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698502" y="2362781"/>
            <a:ext cx="3693929" cy="1878767"/>
            <a:chOff x="2698502" y="2362781"/>
            <a:chExt cx="3693929" cy="1878767"/>
          </a:xfrm>
        </p:grpSpPr>
        <p:pic>
          <p:nvPicPr>
            <p:cNvPr id="1027" name="Picture 3" descr="C:\Users\student\AppData\Local\Microsoft\Windows\Temporary Internet Files\Content.IE5\ELHXT5KX\MC90008342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7408" y="2362781"/>
              <a:ext cx="2505023" cy="18787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14" name="TextBox 1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27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Sample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821089"/>
              </p:ext>
            </p:extLst>
          </p:nvPr>
        </p:nvGraphicFramePr>
        <p:xfrm>
          <a:off x="457199" y="175260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15666" y="1752600"/>
            <a:ext cx="4187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Summary: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7 students received As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3 students received </a:t>
            </a:r>
            <a:r>
              <a:rPr lang="en-US" sz="2400" dirty="0" err="1"/>
              <a:t>Bs</a:t>
            </a:r>
            <a:endParaRPr lang="en-US" sz="24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1 student received a C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Nobody is failing!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But 5 students did not reveal their grade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8767" cy="1371600"/>
          </a:xfrm>
        </p:spPr>
        <p:txBody>
          <a:bodyPr>
            <a:normAutofit/>
          </a:bodyPr>
          <a:lstStyle/>
          <a:p>
            <a:r>
              <a:rPr lang="en-US" dirty="0"/>
              <a:t>What influences a data point’s Presence?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4531037" cy="4373563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900" dirty="0"/>
              <a:t>Same dataset, but the values are replaced with a “0” if the data point is observed and “1” if it is not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Question: for any one of these data points, what is the probability that the point is equal to “1” </a:t>
            </a:r>
            <a:r>
              <a:rPr lang="mr-IN" sz="1900" dirty="0"/>
              <a:t>…</a:t>
            </a:r>
            <a:r>
              <a:rPr lang="en-US" sz="1900" dirty="0"/>
              <a:t>?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What type of missing-ness do the grades exhibit?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866953"/>
              </p:ext>
            </p:extLst>
          </p:nvPr>
        </p:nvGraphicFramePr>
        <p:xfrm>
          <a:off x="5321508" y="1752602"/>
          <a:ext cx="3207895" cy="476683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41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1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MCAR: Missing Completely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this probability is not dependent on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of the data, observed or unobserved, then the data is Missing Completely at Random (MCAR)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MCAR,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P(R)</a:t>
            </a:r>
            <a:br>
              <a:rPr lang="en-US" dirty="0"/>
            </a:br>
            <a:endParaRPr lang="en-US" dirty="0"/>
          </a:p>
          <a:p>
            <a:pPr indent="-228600"/>
            <a:r>
              <a:rPr lang="en-US" dirty="0"/>
              <a:t>Probability of those rows missing is </a:t>
            </a:r>
            <a:r>
              <a:rPr lang="en-US" dirty="0">
                <a:solidFill>
                  <a:schemeClr val="tx2"/>
                </a:solidFill>
              </a:rPr>
              <a:t>independent</a:t>
            </a:r>
            <a:r>
              <a:rPr lang="en-US" dirty="0"/>
              <a:t> of anything.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Realistic MCAR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92308" y="1694497"/>
            <a:ext cx="3166872" cy="4373563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are running an experiment on plants grown in pots, when suddenly you have a nervous breakdown and smash some of the pots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will probably not choose the plants to smash in a well-defined pattern, such as height age, etc.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Hence, the missing values generated from your act of madness will likely fall into the MCAR category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7198" y="1421397"/>
            <a:ext cx="4951378" cy="4833353"/>
            <a:chOff x="427198" y="1421397"/>
            <a:chExt cx="4951378" cy="48333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478" y="3956050"/>
              <a:ext cx="1587500" cy="229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1076" y="3623322"/>
              <a:ext cx="1587500" cy="2298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48204" flipH="1">
              <a:off x="427198" y="1421397"/>
              <a:ext cx="3254560" cy="3320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8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07902" cy="1371600"/>
          </a:xfrm>
        </p:spPr>
        <p:txBody>
          <a:bodyPr>
            <a:normAutofit/>
          </a:bodyPr>
          <a:lstStyle/>
          <a:p>
            <a:r>
              <a:rPr lang="en-US" dirty="0"/>
              <a:t>Applicability of MCAR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completely random mechanism for generating missing-ness in your data set just isn’t very realistic</a:t>
            </a:r>
          </a:p>
          <a:p>
            <a:r>
              <a:rPr lang="en-US" dirty="0"/>
              <a:t>Usually, missing data is missing for a reason: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Maybe older people are less likely to answer web-delivered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 longitudinal studies people may die before they have completed the entire study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Companies may be reluctant to reveal financial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/>
          <a:lstStyle/>
          <a:p>
            <a:r>
              <a:rPr lang="en-US" dirty="0"/>
              <a:t>MAR</a:t>
            </a:r>
            <a:r>
              <a:rPr lang="en-US"/>
              <a:t>: Missing </a:t>
            </a:r>
            <a:r>
              <a:rPr lang="en-US" dirty="0"/>
              <a:t>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at Random (MAR): probability of missing data is dependent on the observed data but not the unobserved data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</a:t>
            </a:r>
            <a:r>
              <a:rPr lang="en-US"/>
              <a:t>are MAR</a:t>
            </a:r>
            <a:r>
              <a:rPr lang="en-US" dirty="0"/>
              <a:t>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P(R|X)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exactly random (in the vernacular sense).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is a probabilistic mechanism that is associated with whether the data is missing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takes the observed data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" y="-50303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025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it?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Simple methods for </a:t>
            </a:r>
            <a:r>
              <a:rPr lang="en-US" b="0" dirty="0">
                <a:solidFill>
                  <a:schemeClr val="tx2"/>
                </a:solidFill>
              </a:rPr>
              <a:t>imputation </a:t>
            </a:r>
          </a:p>
          <a:p>
            <a:r>
              <a:rPr lang="mr-IN" dirty="0"/>
              <a:t>…</a:t>
            </a:r>
            <a:r>
              <a:rPr lang="en-US" dirty="0"/>
              <a:t> with a tiny taste of Stats/ML lecturers to 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6534436"/>
            <a:ext cx="68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John Atwood and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Wenjiang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510" y="1841291"/>
            <a:ext cx="2232165" cy="312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799" y="4313017"/>
            <a:ext cx="4442918" cy="25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MAR: Key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tx2"/>
                </a:solidFill>
              </a:rPr>
              <a:t>model</a:t>
            </a:r>
            <a:r>
              <a:rPr lang="en-US" dirty="0"/>
              <a:t> that latent mechanism and compensate for it</a:t>
            </a:r>
          </a:p>
          <a:p>
            <a:r>
              <a:rPr lang="en-US" dirty="0">
                <a:solidFill>
                  <a:schemeClr val="tx2"/>
                </a:solidFill>
              </a:rPr>
              <a:t>Imputation</a:t>
            </a:r>
            <a:r>
              <a:rPr lang="en-US" dirty="0"/>
              <a:t>: replacing missing data with substituted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Models today will assume MAR</a:t>
            </a:r>
          </a:p>
          <a:p>
            <a:r>
              <a:rPr lang="en-US" dirty="0"/>
              <a:t>Example: if age is known, you can model missing-ness as a function of age</a:t>
            </a:r>
          </a:p>
          <a:p>
            <a:r>
              <a:rPr lang="en-US" dirty="0"/>
              <a:t>Whether or not missing data is MAR or the next type, Missing Not at Random (MNAR), is not* testable.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Requires you to “understand”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3967" y="6430780"/>
            <a:ext cx="692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*unless you can get the missing data (e.g., </a:t>
            </a:r>
            <a:r>
              <a:rPr lang="en-US"/>
              <a:t>post-study phone calls)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27430" cy="1371600"/>
          </a:xfrm>
        </p:spPr>
        <p:txBody>
          <a:bodyPr/>
          <a:lstStyle/>
          <a:p>
            <a:r>
              <a:rPr lang="en-US"/>
              <a:t>MNAR: Missing Not at Random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MNAR: missing-ness has something to do with the missing data itself</a:t>
            </a:r>
          </a:p>
          <a:p>
            <a:r>
              <a:rPr lang="en-US" dirty="0"/>
              <a:t>Examples: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you binge drink?  Do you have a trust fund?  Do you use illegal drugs?  What is your sexuality?  Are you depressed?</a:t>
            </a:r>
          </a:p>
          <a:p>
            <a:r>
              <a:rPr lang="en-US" dirty="0"/>
              <a:t>Said to be “non-ignorable”: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Missing data mechanism must be considered as you deal with the missing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Must include model for why the data are missing, and best guesses as to what the data might 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CSIC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74761" cy="4373563"/>
          </a:xfrm>
        </p:spPr>
        <p:txBody>
          <a:bodyPr/>
          <a:lstStyle/>
          <a:p>
            <a:r>
              <a:rPr lang="en-US" dirty="0"/>
              <a:t>Is the the missing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MCAR;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MAR; 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MNAR?</a:t>
            </a:r>
          </a:p>
          <a:p>
            <a:r>
              <a:rPr lang="en-US" dirty="0"/>
              <a:t>???????????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21507" y="4323318"/>
            <a:ext cx="3693929" cy="1878767"/>
            <a:chOff x="2698502" y="2362781"/>
            <a:chExt cx="3693929" cy="1878767"/>
          </a:xfrm>
        </p:grpSpPr>
        <p:pic>
          <p:nvPicPr>
            <p:cNvPr id="10" name="Picture 3" descr="C:\Users\student\AppData\Local\Microsoft\Windows\Temporary Internet Files\Content.IE5\ELHXT5KX\MC90008342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7408" y="2362781"/>
              <a:ext cx="2505023" cy="18787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aphicFrame>
        <p:nvGraphicFramePr>
          <p:cNvPr id="1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0172483"/>
              </p:ext>
            </p:extLst>
          </p:nvPr>
        </p:nvGraphicFramePr>
        <p:xfrm>
          <a:off x="4940975" y="1630271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68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in the GPA:</a:t>
            </a:r>
          </a:p>
          <a:p>
            <a:r>
              <a:rPr lang="en-US" dirty="0"/>
              <a:t>Does this change anything?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1333859"/>
              </p:ext>
            </p:extLst>
          </p:nvPr>
        </p:nvGraphicFramePr>
        <p:xfrm>
          <a:off x="4134752" y="1752600"/>
          <a:ext cx="4227295" cy="474821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245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GPA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0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49069" y="-153652"/>
            <a:ext cx="4362138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0"/>
            <a:ext cx="5080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4183" y="5816184"/>
            <a:ext cx="7959777" cy="1041816"/>
          </a:xfrm>
        </p:spPr>
        <p:txBody>
          <a:bodyPr>
            <a:normAutofit/>
          </a:bodyPr>
          <a:lstStyle/>
          <a:p>
            <a:r>
              <a:rPr lang="en-US"/>
              <a:t>Handling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7709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57607" cy="1371600"/>
          </a:xfrm>
        </p:spPr>
        <p:txBody>
          <a:bodyPr>
            <a:normAutofit/>
          </a:bodyPr>
          <a:lstStyle/>
          <a:p>
            <a:r>
              <a:rPr lang="en-US" dirty="0"/>
              <a:t>Single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Mean imputation</a:t>
            </a:r>
            <a:r>
              <a:rPr lang="en-US" dirty="0"/>
              <a:t>: imputing the </a:t>
            </a:r>
            <a:r>
              <a:rPr lang="en-US" dirty="0">
                <a:solidFill>
                  <a:schemeClr val="tx2"/>
                </a:solidFill>
              </a:rPr>
              <a:t>average</a:t>
            </a:r>
            <a:r>
              <a:rPr lang="en-US" dirty="0"/>
              <a:t> from observed cases for all missing values of a variable</a:t>
            </a:r>
          </a:p>
          <a:p>
            <a:r>
              <a:rPr lang="en-US" dirty="0">
                <a:solidFill>
                  <a:schemeClr val="tx2"/>
                </a:solidFill>
              </a:rPr>
              <a:t>Hot-deck imputation</a:t>
            </a:r>
            <a:r>
              <a:rPr lang="en-US" dirty="0"/>
              <a:t>: imputing a value from another subject, or “donor,” that is most like the subject in terms of observed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Last observation carried forward (LOCF): order the dataset somehow and then fill in a missing value with its neighbor</a:t>
            </a:r>
          </a:p>
          <a:p>
            <a:r>
              <a:rPr lang="en-US" dirty="0">
                <a:solidFill>
                  <a:schemeClr val="tx2"/>
                </a:solidFill>
              </a:rPr>
              <a:t>Cold-deck imputation</a:t>
            </a:r>
            <a:r>
              <a:rPr lang="en-US" dirty="0"/>
              <a:t>: bring in other datasets</a:t>
            </a:r>
          </a:p>
          <a:p>
            <a:r>
              <a:rPr lang="en-US" dirty="0"/>
              <a:t>Old and busted: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fundamentally impose too much precision.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uncertainty over what unobserved values actually are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Developed before cheap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>
            <a:normAutofit/>
          </a:bodyPr>
          <a:lstStyle/>
          <a:p>
            <a:r>
              <a:rPr lang="en-US" dirty="0"/>
              <a:t>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to deal with noise during imputation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Impute once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/>
              <a:t>treats imputed value as observed</a:t>
            </a:r>
          </a:p>
          <a:p>
            <a:r>
              <a:rPr lang="en-US" dirty="0"/>
              <a:t>We have uncertainty over what the observed value would have been</a:t>
            </a:r>
          </a:p>
          <a:p>
            <a:r>
              <a:rPr lang="en-US" dirty="0">
                <a:solidFill>
                  <a:schemeClr val="tx2"/>
                </a:solidFill>
              </a:rPr>
              <a:t>Multiple imputation</a:t>
            </a:r>
            <a:r>
              <a:rPr lang="en-US" dirty="0"/>
              <a:t>: generate several random values for each missing data point during imputation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0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72597" cy="1371600"/>
          </a:xfrm>
        </p:spPr>
        <p:txBody>
          <a:bodyPr/>
          <a:lstStyle/>
          <a:p>
            <a:r>
              <a:rPr lang="en-US" dirty="0"/>
              <a:t>Imputation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457200" y="2818151"/>
            <a:ext cx="1836296" cy="202367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Incomplete data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6146850" y="2173574"/>
            <a:ext cx="2555825" cy="2876862"/>
            <a:chOff x="6146850" y="2173574"/>
            <a:chExt cx="2555825" cy="2876862"/>
          </a:xfrm>
        </p:grpSpPr>
        <p:sp>
          <p:nvSpPr>
            <p:cNvPr id="8" name="Magnetic Disk 7"/>
            <p:cNvSpPr/>
            <p:nvPr/>
          </p:nvSpPr>
          <p:spPr>
            <a:xfrm>
              <a:off x="6866379" y="2818151"/>
              <a:ext cx="1836296" cy="2023672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Pooled results</a:t>
              </a:r>
            </a:p>
          </p:txBody>
        </p:sp>
        <p:cxnSp>
          <p:nvCxnSpPr>
            <p:cNvPr id="34" name="Straight Arrow Connector 33"/>
            <p:cNvCxnSpPr>
              <a:stCxn id="31" idx="6"/>
              <a:endCxn id="8" idx="2"/>
            </p:cNvCxnSpPr>
            <p:nvPr/>
          </p:nvCxnSpPr>
          <p:spPr>
            <a:xfrm>
              <a:off x="6176830" y="2173574"/>
              <a:ext cx="689549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6"/>
              <a:endCxn id="8" idx="2"/>
            </p:cNvCxnSpPr>
            <p:nvPr/>
          </p:nvCxnSpPr>
          <p:spPr>
            <a:xfrm>
              <a:off x="6176830" y="3177915"/>
              <a:ext cx="689549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" idx="2"/>
            </p:cNvCxnSpPr>
            <p:nvPr/>
          </p:nvCxnSpPr>
          <p:spPr>
            <a:xfrm>
              <a:off x="6146852" y="3681335"/>
              <a:ext cx="719527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8" idx="2"/>
            </p:cNvCxnSpPr>
            <p:nvPr/>
          </p:nvCxnSpPr>
          <p:spPr>
            <a:xfrm flipV="1">
              <a:off x="6176829" y="3829987"/>
              <a:ext cx="689550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8" idx="2"/>
            </p:cNvCxnSpPr>
            <p:nvPr/>
          </p:nvCxnSpPr>
          <p:spPr>
            <a:xfrm flipV="1">
              <a:off x="6146850" y="3829987"/>
              <a:ext cx="719529" cy="86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8" idx="2"/>
            </p:cNvCxnSpPr>
            <p:nvPr/>
          </p:nvCxnSpPr>
          <p:spPr>
            <a:xfrm flipV="1">
              <a:off x="6146851" y="3829987"/>
              <a:ext cx="719528" cy="35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293496" y="1813810"/>
            <a:ext cx="1409074" cy="3596389"/>
            <a:chOff x="2293496" y="1813810"/>
            <a:chExt cx="1409074" cy="3596389"/>
          </a:xfrm>
        </p:grpSpPr>
        <p:sp>
          <p:nvSpPr>
            <p:cNvPr id="9" name="Oval 8"/>
            <p:cNvSpPr/>
            <p:nvPr/>
          </p:nvSpPr>
          <p:spPr>
            <a:xfrm>
              <a:off x="298304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98304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98304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14" name="Straight Arrow Connector 13"/>
            <p:cNvCxnSpPr>
              <a:stCxn id="7" idx="4"/>
              <a:endCxn id="9" idx="2"/>
            </p:cNvCxnSpPr>
            <p:nvPr/>
          </p:nvCxnSpPr>
          <p:spPr>
            <a:xfrm flipV="1">
              <a:off x="2293496" y="2173574"/>
              <a:ext cx="689547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7" idx="4"/>
              <a:endCxn id="11" idx="2"/>
            </p:cNvCxnSpPr>
            <p:nvPr/>
          </p:nvCxnSpPr>
          <p:spPr>
            <a:xfrm flipV="1">
              <a:off x="2293496" y="3177915"/>
              <a:ext cx="689547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7" idx="4"/>
              <a:endCxn id="12" idx="2"/>
            </p:cNvCxnSpPr>
            <p:nvPr/>
          </p:nvCxnSpPr>
          <p:spPr>
            <a:xfrm>
              <a:off x="2293496" y="3829987"/>
              <a:ext cx="689546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4"/>
            </p:cNvCxnSpPr>
            <p:nvPr/>
          </p:nvCxnSpPr>
          <p:spPr>
            <a:xfrm>
              <a:off x="2293496" y="3829987"/>
              <a:ext cx="689546" cy="71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7" idx="4"/>
            </p:cNvCxnSpPr>
            <p:nvPr/>
          </p:nvCxnSpPr>
          <p:spPr>
            <a:xfrm>
              <a:off x="2293496" y="3829987"/>
              <a:ext cx="689546" cy="28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/>
            <p:cNvCxnSpPr>
              <a:stCxn id="7" idx="4"/>
            </p:cNvCxnSpPr>
            <p:nvPr/>
          </p:nvCxnSpPr>
          <p:spPr>
            <a:xfrm flipV="1">
              <a:off x="2293496" y="3681335"/>
              <a:ext cx="689546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3253304" y="3729243"/>
              <a:ext cx="179002" cy="768612"/>
              <a:chOff x="3950791" y="4003255"/>
              <a:chExt cx="179002" cy="76861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02568" y="1813810"/>
            <a:ext cx="2474262" cy="3596389"/>
            <a:chOff x="3702568" y="1813810"/>
            <a:chExt cx="2474262" cy="3596389"/>
          </a:xfrm>
        </p:grpSpPr>
        <p:sp>
          <p:nvSpPr>
            <p:cNvPr id="31" name="Oval 30"/>
            <p:cNvSpPr/>
            <p:nvPr/>
          </p:nvSpPr>
          <p:spPr>
            <a:xfrm>
              <a:off x="545730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45730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45730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54" name="Straight Arrow Connector 53"/>
            <p:cNvCxnSpPr>
              <a:stCxn id="9" idx="6"/>
              <a:endCxn id="31" idx="2"/>
            </p:cNvCxnSpPr>
            <p:nvPr/>
          </p:nvCxnSpPr>
          <p:spPr>
            <a:xfrm>
              <a:off x="3702570" y="2173574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1" idx="6"/>
              <a:endCxn id="32" idx="2"/>
            </p:cNvCxnSpPr>
            <p:nvPr/>
          </p:nvCxnSpPr>
          <p:spPr>
            <a:xfrm>
              <a:off x="3702570" y="3177915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12" idx="6"/>
              <a:endCxn id="33" idx="2"/>
            </p:cNvCxnSpPr>
            <p:nvPr/>
          </p:nvCxnSpPr>
          <p:spPr>
            <a:xfrm>
              <a:off x="3702569" y="505043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727565" y="3729243"/>
              <a:ext cx="179002" cy="768612"/>
              <a:chOff x="3950791" y="4003255"/>
              <a:chExt cx="179002" cy="76861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>
              <a:off x="3702568" y="3821243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02568" y="4113549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702568" y="440210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158582" y="5624250"/>
            <a:ext cx="23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Impute N times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632842" y="5624250"/>
            <a:ext cx="23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performed on each imputed set</a:t>
            </a:r>
          </a:p>
        </p:txBody>
      </p:sp>
    </p:spTree>
    <p:extLst>
      <p:ext uri="{BB962C8B-B14F-4D97-AF65-F5344CB8AC3E}">
        <p14:creationId xmlns:p14="http://schemas.microsoft.com/office/powerpoint/2010/main" val="18858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0"/>
      <p:bldP spid="7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98925"/>
              </p:ext>
            </p:extLst>
          </p:nvPr>
        </p:nvGraphicFramePr>
        <p:xfrm>
          <a:off x="1329856" y="2507197"/>
          <a:ext cx="6096000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29856" y="4750531"/>
            <a:ext cx="6115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Independent variable: X</a:t>
            </a:r>
          </a:p>
          <a:p>
            <a:r>
              <a:rPr lang="en-US" sz="2000" dirty="0"/>
              <a:t>Dependent variable: Y</a:t>
            </a:r>
          </a:p>
          <a:p>
            <a:r>
              <a:rPr lang="en-US" sz="2000" dirty="0"/>
              <a:t>We </a:t>
            </a:r>
            <a:r>
              <a:rPr lang="en-US" sz="2000" dirty="0">
                <a:solidFill>
                  <a:schemeClr val="tx2"/>
                </a:solidFill>
              </a:rPr>
              <a:t>assume</a:t>
            </a:r>
            <a:r>
              <a:rPr lang="en-US" sz="2000" dirty="0"/>
              <a:t> Y has a linear relationship with X</a:t>
            </a:r>
          </a:p>
        </p:txBody>
      </p:sp>
    </p:spTree>
    <p:extLst>
      <p:ext uri="{BB962C8B-B14F-4D97-AF65-F5344CB8AC3E}">
        <p14:creationId xmlns:p14="http://schemas.microsoft.com/office/powerpoint/2010/main" val="1068229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Impute Some Data!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predictive distribution of the missing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the observed values, make random draws of the observed values and fill them in.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this N times and make N imputed datasets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908565"/>
              </p:ext>
            </p:extLst>
          </p:nvPr>
        </p:nvGraphicFramePr>
        <p:xfrm>
          <a:off x="457200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20450"/>
              </p:ext>
            </p:extLst>
          </p:nvPr>
        </p:nvGraphicFramePr>
        <p:xfrm>
          <a:off x="4731895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753191" y="6491499"/>
            <a:ext cx="35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very large values of N=2 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information that we want to know, but don’t</a:t>
            </a:r>
          </a:p>
          <a:p>
            <a:r>
              <a:rPr lang="en-US" dirty="0"/>
              <a:t>It can come in many forms, e.g.: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People not answering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Inaccurate recordings of the height of plants that need to be discarded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Canceled runs in a driving experiment due to rain</a:t>
            </a:r>
          </a:p>
          <a:p>
            <a:r>
              <a:rPr lang="en-US" dirty="0"/>
              <a:t>Could also consider missing columns (no collection at all) to be missing data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6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Inference with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our imputed data sets, how do we make use of them?    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Analyze each of the </a:t>
            </a:r>
            <a:r>
              <a:rPr lang="en-US" b="0" dirty="0">
                <a:solidFill>
                  <a:schemeClr val="tx2"/>
                </a:solidFill>
              </a:rPr>
              <a:t>separately 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02850"/>
              </p:ext>
            </p:extLst>
          </p:nvPr>
        </p:nvGraphicFramePr>
        <p:xfrm>
          <a:off x="379751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64811"/>
              </p:ext>
            </p:extLst>
          </p:nvPr>
        </p:nvGraphicFramePr>
        <p:xfrm>
          <a:off x="4654446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3701"/>
              </p:ext>
            </p:extLst>
          </p:nvPr>
        </p:nvGraphicFramePr>
        <p:xfrm>
          <a:off x="5259670" y="4994173"/>
          <a:ext cx="2558610" cy="44100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7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4.932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348974"/>
              </p:ext>
            </p:extLst>
          </p:nvPr>
        </p:nvGraphicFramePr>
        <p:xfrm>
          <a:off x="984619" y="4994173"/>
          <a:ext cx="2559321" cy="44100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-0.8245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6.1845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1059852" y="5462751"/>
            <a:ext cx="2408854" cy="551889"/>
            <a:chOff x="2901950" y="4219575"/>
            <a:chExt cx="3269401" cy="551889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334548" y="5462751"/>
            <a:ext cx="2408854" cy="551889"/>
            <a:chOff x="2901950" y="4219575"/>
            <a:chExt cx="3269401" cy="551889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901950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894263" y="4219575"/>
              <a:ext cx="354265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1400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97475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930900" y="4435475"/>
              <a:ext cx="2404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3766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2195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41337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694113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518025" y="4219575"/>
              <a:ext cx="323808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729288" y="4219575"/>
              <a:ext cx="29495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93223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738688" y="4435475"/>
              <a:ext cx="296557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69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Pooling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Pooled slope estimate</a:t>
                </a:r>
                <a:r>
                  <a:rPr lang="en-US" dirty="0"/>
                  <a:t> is the average of the N imputed estimates</a:t>
                </a:r>
              </a:p>
              <a:p>
                <a:r>
                  <a:rPr lang="en-US" dirty="0"/>
                  <a:t>Our example, </a:t>
                </a:r>
                <a:r>
                  <a:rPr lang="el-GR" dirty="0"/>
                  <a:t>β</a:t>
                </a:r>
                <a:r>
                  <a:rPr lang="en-US" baseline="-25000" dirty="0"/>
                  <a:t>1p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11+</m:t>
                        </m:r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12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(4.932-.8245) x 0.5 = 2.0538</a:t>
                </a:r>
              </a:p>
              <a:p>
                <a:endParaRPr lang="en-US" dirty="0"/>
              </a:p>
              <a:p>
                <a:r>
                  <a:rPr lang="en-US" dirty="0"/>
                  <a:t>The pooled slope </a:t>
                </a:r>
                <a:r>
                  <a:rPr lang="en-US" dirty="0">
                    <a:solidFill>
                      <a:schemeClr val="tx2"/>
                    </a:solidFill>
                  </a:rPr>
                  <a:t>variance</a:t>
                </a:r>
                <a:r>
                  <a:rPr lang="en-US" dirty="0"/>
                  <a:t> is given by </a:t>
                </a: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𝑠</m:t>
                    </m:r>
                    <m:r>
                      <a:rPr lang="en-US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mtClean="0">
                                <a:latin typeface="Cambria Math" charset="0"/>
                              </a:rPr>
                              <m:t>𝑍𝑖</m:t>
                            </m:r>
                          </m:e>
                        </m:nary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  <m:r>
                      <a:rPr lang="en-US" smtClean="0">
                        <a:latin typeface="Cambria Math" charset="0"/>
                      </a:rPr>
                      <m:t>+(1+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)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𝑚</m:t>
                        </m:r>
                        <m:r>
                          <a:rPr lang="en-US" dirty="0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dirty="0" smtClean="0">
                        <a:latin typeface="Cambria Math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dirty="0" smtClean="0">
                            <a:latin typeface="Cambria Math" charset="0"/>
                          </a:rPr>
                          <m:t>(</m:t>
                        </m:r>
                        <m:r>
                          <a:rPr lang="el-GR" dirty="0">
                            <a:latin typeface="Cambria Math" charset="0"/>
                          </a:rPr>
                          <m:t>𝛽</m:t>
                        </m:r>
                        <m:r>
                          <a:rPr lang="en-US" dirty="0">
                            <a:latin typeface="Cambria Math" charset="0"/>
                          </a:rPr>
                          <m:t>1</m:t>
                        </m:r>
                        <m:r>
                          <a:rPr lang="en-US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dirty="0" smtClean="0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l-GR" dirty="0"/>
                  <a:t> β</a:t>
                </a:r>
                <a:r>
                  <a:rPr lang="en-US" baseline="-25000" dirty="0"/>
                  <a:t>1p</a:t>
                </a:r>
                <a:r>
                  <a:rPr lang="en-US" dirty="0"/>
                  <a:t> )</a:t>
                </a:r>
                <a:r>
                  <a:rPr lang="en-US" baseline="30000" dirty="0"/>
                  <a:t>2</a:t>
                </a:r>
              </a:p>
              <a:p>
                <a:r>
                  <a:rPr lang="en-US" dirty="0"/>
                  <a:t>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standard error of the imputed slopes</a:t>
                </a:r>
              </a:p>
              <a:p>
                <a:r>
                  <a:rPr lang="en-US" dirty="0"/>
                  <a:t>Our example: (4.287 + 6.1845)/2 + (3/2)*(16.569) = 30.08925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Standard error</a:t>
                </a:r>
                <a:r>
                  <a:rPr lang="en-US" dirty="0"/>
                  <a:t>: take the square root, and we get 5.485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17174" cy="1371600"/>
          </a:xfrm>
        </p:spPr>
        <p:txBody>
          <a:bodyPr>
            <a:normAutofit fontScale="90000"/>
          </a:bodyPr>
          <a:lstStyle/>
          <a:p>
            <a:r>
              <a:rPr lang="en-US"/>
              <a:t>Predicting the missing data given the observed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events A, B; and P(A) &gt; 0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Bayes’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|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)∗</m:t>
                          </m:r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our case: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𝐇</m:t>
                          </m:r>
                        </m:e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𝐄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en-US">
                              <a:latin typeface="Cambria Math" charset="0"/>
                            </a:rPr>
                            <m:t>∗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9489" y="4422095"/>
            <a:ext cx="3297836" cy="1424570"/>
            <a:chOff x="779489" y="4422095"/>
            <a:chExt cx="3297836" cy="142457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3087974" y="4422095"/>
              <a:ext cx="239842" cy="77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9489" y="5200334"/>
              <a:ext cx="329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Posterior probability of the hypothesis given the evidence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26243" y="3939381"/>
            <a:ext cx="2173574" cy="731630"/>
            <a:chOff x="5726243" y="3939381"/>
            <a:chExt cx="2173574" cy="731630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726243" y="3939381"/>
              <a:ext cx="359765" cy="17521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6007" y="4024680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Prior probability of hypotheses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69240" y="4530079"/>
            <a:ext cx="1971207" cy="1197918"/>
            <a:chOff x="4969240" y="4530079"/>
            <a:chExt cx="1971207" cy="1197918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4969240" y="4530079"/>
              <a:ext cx="329784" cy="55158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26637" y="5081666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Prior over the evidence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26834" y="2617814"/>
            <a:ext cx="3875841" cy="1157563"/>
            <a:chOff x="4826834" y="2617814"/>
            <a:chExt cx="3875841" cy="1157563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826834" y="3293050"/>
              <a:ext cx="1259173" cy="4823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086007" y="2617814"/>
              <a:ext cx="26166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Probability of seeing evidence given the hypothesis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81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3187" cy="1371600"/>
          </a:xfrm>
        </p:spPr>
        <p:txBody>
          <a:bodyPr/>
          <a:lstStyle/>
          <a:p>
            <a:r>
              <a:rPr lang="en-US" dirty="0"/>
              <a:t>Bayesian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</a:t>
            </a:r>
            <a:r>
              <a:rPr lang="en-US" dirty="0">
                <a:solidFill>
                  <a:schemeClr val="tx2"/>
                </a:solidFill>
              </a:rPr>
              <a:t>prior</a:t>
            </a:r>
            <a:r>
              <a:rPr lang="en-US" dirty="0"/>
              <a:t> distribution: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distribution of parameters of interest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 </a:t>
            </a:r>
            <a:r>
              <a:rPr lang="en-US" dirty="0"/>
              <a:t>before considering the data,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We want to estimate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Given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>
                <a:ea typeface="Cambria Math" panose="02040503050406030204" pitchFamily="18" charset="0"/>
              </a:rPr>
              <a:t>, can establish a distribution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Use Bayes Theorem to establish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mr-IN" i="1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Make random draws for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Use these draws to make predictions of </a:t>
            </a:r>
            <a:r>
              <a:rPr lang="en-US" dirty="0" err="1"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ea typeface="Cambria Math" panose="02040503050406030204" pitchFamily="18" charset="0"/>
              </a:rPr>
              <a:t>miss</a:t>
            </a:r>
            <a:endParaRPr lang="en-US" baseline="-25000" dirty="0">
              <a:ea typeface="Cambria Math" panose="02040503050406030204" pitchFamily="18" charset="0"/>
            </a:endParaRP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38079" cy="1371600"/>
          </a:xfrm>
        </p:spPr>
        <p:txBody>
          <a:bodyPr>
            <a:normAutofit/>
          </a:bodyPr>
          <a:lstStyle/>
          <a:p>
            <a:r>
              <a:rPr lang="en-US"/>
              <a:t>How big should N Be?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Number of imputations N depends on: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Size of dataset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Amount of missing data in the dataset</a:t>
                </a:r>
              </a:p>
              <a:p>
                <a:r>
                  <a:rPr lang="en-US" dirty="0"/>
                  <a:t>Some previous research indicated that a small N is sufficient for efficiency of the estimates, based on: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>
                            <a:latin typeface="Cambria Math" charset="0"/>
                          </a:rPr>
                          <m:t>λ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/>
                  <a:t>)-1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N is the number of imputations and </a:t>
                </a:r>
                <a:r>
                  <a:rPr lang="el-GR" b="0" dirty="0"/>
                  <a:t>λ</a:t>
                </a:r>
                <a:r>
                  <a:rPr lang="en-US" b="0" dirty="0"/>
                  <a:t> is the fraction of missing information for the term being estimated </a:t>
                </a:r>
                <a:r>
                  <a:rPr lang="en-US" sz="1600" b="0" dirty="0"/>
                  <a:t>[Schaffer 1999]</a:t>
                </a:r>
                <a:endParaRPr lang="en-US" b="0" dirty="0"/>
              </a:p>
              <a:p>
                <a:r>
                  <a:rPr lang="en-US" dirty="0"/>
                  <a:t>More recent research claims that a good N is actually higher in order to achieve higher power</a:t>
                </a:r>
                <a:r>
                  <a:rPr lang="en-US" sz="1400" dirty="0"/>
                  <a:t> [Graham et al. 2007]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52600"/>
                <a:ext cx="7620000" cy="3853721"/>
              </a:xfrm>
              <a:blipFill rotWithShape="0">
                <a:blip r:embed="rId2"/>
                <a:stretch>
                  <a:fillRect l="-800" t="-1582" r="-320" b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21310"/>
            <a:ext cx="9144000" cy="12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0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82656" cy="1371600"/>
          </a:xfrm>
        </p:spPr>
        <p:txBody>
          <a:bodyPr>
            <a:normAutofit/>
          </a:bodyPr>
          <a:lstStyle/>
          <a:p>
            <a:r>
              <a:rPr lang="en-US" dirty="0"/>
              <a:t>More advanced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Interested?  Further reading: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Regression-based MI methods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Multiple Imputation Chained Equations (MICE) or Fully Conditional Specification (FCS)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Readable summary from JHU School of Public Health: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/articles/PMC3074241/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Markov Chain Monte Carlo (MCMC)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We’ll cover this a bit, but also check out CMSC422!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4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1027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Summary Statistics &amp;Visualization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356" y="4032354"/>
            <a:ext cx="4458741" cy="2508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Why is the data missing?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mechanism is it that contributes to, or is associated with, the probability of a data point being absent?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it be explained by our observed data or not?</a:t>
            </a:r>
          </a:p>
          <a:p>
            <a:r>
              <a:rPr lang="en-US" dirty="0"/>
              <a:t>The answers drastically affect what we can ultimately do to compensate for the missing-ness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092" y="4148528"/>
            <a:ext cx="2709472" cy="270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2695" cy="1371600"/>
          </a:xfrm>
        </p:spPr>
        <p:txBody>
          <a:bodyPr>
            <a:normAutofit/>
          </a:bodyPr>
          <a:lstStyle/>
          <a:p>
            <a:r>
              <a:rPr lang="en-US"/>
              <a:t>Complete Case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Delete all tuples with any missing values at all, so you are left only with observations with all variables observed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 behavior for libraries for analysis (e.g.,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We’ll talk about this much more during the Stats/ML lectures</a:t>
            </a:r>
          </a:p>
          <a:p>
            <a:r>
              <a:rPr lang="en-US" dirty="0"/>
              <a:t>This is the simplest way to handle missing data. In some cases, will work fine; in others,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Loss of sample will lead to variance larger than reflected by the size of your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bias your sample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469892"/>
            <a:ext cx="7997252" cy="95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 out rows with nil values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18" y="5327347"/>
            <a:ext cx="1567357" cy="15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668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Dataset: Body fat percentage in men, and the circumference of various body parts </a:t>
            </a:r>
            <a:r>
              <a:rPr lang="en-US" sz="1200" dirty="0"/>
              <a:t>[Penrose et al., 1985]</a:t>
            </a:r>
            <a:endParaRPr lang="en-US" dirty="0"/>
          </a:p>
          <a:p>
            <a:r>
              <a:rPr lang="en-US" dirty="0"/>
              <a:t>Question: Does the circumference of certain body parts predict body fat percentage?</a:t>
            </a:r>
          </a:p>
          <a:p>
            <a:r>
              <a:rPr lang="en-US" dirty="0"/>
              <a:t>Given </a:t>
            </a:r>
            <a:r>
              <a:rPr lang="en-US" dirty="0">
                <a:solidFill>
                  <a:schemeClr val="tx2"/>
                </a:solidFill>
              </a:rPr>
              <a:t>complete</a:t>
            </a:r>
            <a:r>
              <a:rPr lang="en-US" dirty="0"/>
              <a:t> data, how would you answer this ?????????</a:t>
            </a:r>
          </a:p>
          <a:p>
            <a:r>
              <a:rPr lang="en-US" dirty="0"/>
              <a:t>One way to answer is </a:t>
            </a:r>
            <a:r>
              <a:rPr lang="en-US" dirty="0">
                <a:solidFill>
                  <a:schemeClr val="tx2"/>
                </a:solidFill>
              </a:rPr>
              <a:t>regression analysis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or more independent variables ("predictors”)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dependent variables (“outcome”)</a:t>
            </a:r>
          </a:p>
          <a:p>
            <a:r>
              <a:rPr lang="en-US" dirty="0"/>
              <a:t>What is the relationship between the predictors and the outcome?</a:t>
            </a:r>
          </a:p>
          <a:p>
            <a:r>
              <a:rPr lang="en-US" dirty="0"/>
              <a:t>What is the conditional expectation of the dependent variable given fixed values for the dependent variables?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1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901950" y="4219575"/>
            <a:ext cx="3290241" cy="644222"/>
            <a:chOff x="2901950" y="4219575"/>
            <a:chExt cx="3290241" cy="644222"/>
          </a:xfrm>
        </p:grpSpPr>
        <p:sp>
          <p:nvSpPr>
            <p:cNvPr id="59394" name="Rectangle 2"/>
            <p:cNvSpPr>
              <a:spLocks noChangeArrowheads="1"/>
            </p:cNvSpPr>
            <p:nvPr/>
          </p:nvSpPr>
          <p:spPr bwMode="auto">
            <a:xfrm>
              <a:off x="2901950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59395" name="Rectangle 3"/>
            <p:cNvSpPr>
              <a:spLocks noChangeArrowheads="1"/>
            </p:cNvSpPr>
            <p:nvPr/>
          </p:nvSpPr>
          <p:spPr bwMode="auto">
            <a:xfrm>
              <a:off x="4894263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59396" name="Rectangle 4"/>
            <p:cNvSpPr>
              <a:spLocks noChangeArrowheads="1"/>
            </p:cNvSpPr>
            <p:nvPr/>
          </p:nvSpPr>
          <p:spPr bwMode="auto">
            <a:xfrm>
              <a:off x="31400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22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97" name="Rectangle 5"/>
            <p:cNvSpPr>
              <a:spLocks noChangeArrowheads="1"/>
            </p:cNvSpPr>
            <p:nvPr/>
          </p:nvSpPr>
          <p:spPr bwMode="auto">
            <a:xfrm>
              <a:off x="51974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8" name="Rectangle 6"/>
            <p:cNvSpPr>
              <a:spLocks noChangeArrowheads="1"/>
            </p:cNvSpPr>
            <p:nvPr/>
          </p:nvSpPr>
          <p:spPr bwMode="auto">
            <a:xfrm>
              <a:off x="5930900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33766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42195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1" name="Rectangle 9"/>
            <p:cNvSpPr>
              <a:spLocks noChangeArrowheads="1"/>
            </p:cNvSpPr>
            <p:nvPr/>
          </p:nvSpPr>
          <p:spPr bwMode="auto">
            <a:xfrm>
              <a:off x="54133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2" name="Rectangle 10"/>
            <p:cNvSpPr>
              <a:spLocks noChangeArrowheads="1"/>
            </p:cNvSpPr>
            <p:nvPr/>
          </p:nvSpPr>
          <p:spPr bwMode="auto">
            <a:xfrm>
              <a:off x="36941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3" name="Rectangle 11"/>
            <p:cNvSpPr>
              <a:spLocks noChangeArrowheads="1"/>
            </p:cNvSpPr>
            <p:nvPr/>
          </p:nvSpPr>
          <p:spPr bwMode="auto">
            <a:xfrm>
              <a:off x="451802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4" name="Rectangle 12"/>
            <p:cNvSpPr>
              <a:spLocks noChangeArrowheads="1"/>
            </p:cNvSpPr>
            <p:nvPr/>
          </p:nvSpPr>
          <p:spPr bwMode="auto">
            <a:xfrm>
              <a:off x="5729288" y="4219575"/>
              <a:ext cx="362280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59405" name="Rectangle 13"/>
            <p:cNvSpPr>
              <a:spLocks noChangeArrowheads="1"/>
            </p:cNvSpPr>
            <p:nvPr/>
          </p:nvSpPr>
          <p:spPr bwMode="auto">
            <a:xfrm>
              <a:off x="393223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59406" name="Rectangle 14"/>
            <p:cNvSpPr>
              <a:spLocks noChangeArrowheads="1"/>
            </p:cNvSpPr>
            <p:nvPr/>
          </p:nvSpPr>
          <p:spPr bwMode="auto">
            <a:xfrm>
              <a:off x="473868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sp>
        <p:nvSpPr>
          <p:cNvPr id="59407" name="Rectangle 15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Linear regression</a:t>
            </a:r>
          </a:p>
        </p:txBody>
      </p:sp>
      <p:sp>
        <p:nvSpPr>
          <p:cNvPr id="59408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754063" y="1819275"/>
            <a:ext cx="7856537" cy="42132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x-none" dirty="0"/>
              <a:t>Assumption: relationship between variables is </a:t>
            </a:r>
            <a:r>
              <a:rPr lang="en-US" altLang="x-none" dirty="0">
                <a:solidFill>
                  <a:schemeClr val="tx2"/>
                </a:solidFill>
              </a:rPr>
              <a:t>linear: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(We’ll relax linearity, study in more depth later.)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277" y="4705350"/>
            <a:ext cx="2824942" cy="1558127"/>
            <a:chOff x="915988" y="4705350"/>
            <a:chExt cx="2208212" cy="1558127"/>
          </a:xfrm>
        </p:grpSpPr>
        <p:sp>
          <p:nvSpPr>
            <p:cNvPr id="59409" name="Rectangle 17"/>
            <p:cNvSpPr>
              <a:spLocks noChangeArrowheads="1"/>
            </p:cNvSpPr>
            <p:nvPr/>
          </p:nvSpPr>
          <p:spPr bwMode="auto">
            <a:xfrm>
              <a:off x="915988" y="5065713"/>
              <a:ext cx="2208212" cy="11977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93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Dependent Variable</a:t>
              </a:r>
              <a:b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</a:b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(e.g., </a:t>
              </a:r>
              <a:r>
                <a:rPr lang="en-US" altLang="x-none" b="1" dirty="0">
                  <a:solidFill>
                    <a:schemeClr val="tx2"/>
                  </a:solidFill>
                  <a:latin typeface="Arial" charset="0"/>
                </a:rPr>
                <a:t>????????</a:t>
              </a:r>
              <a:r>
                <a:rPr lang="en-US" altLang="x-none" b="1" dirty="0">
                  <a:latin typeface="Arial" charset="0"/>
                </a:rPr>
                <a:t>)</a:t>
              </a:r>
            </a:p>
          </p:txBody>
        </p:sp>
        <p:sp>
          <p:nvSpPr>
            <p:cNvPr id="59414" name="Line 22"/>
            <p:cNvSpPr>
              <a:spLocks noChangeShapeType="1"/>
            </p:cNvSpPr>
            <p:nvPr/>
          </p:nvSpPr>
          <p:spPr bwMode="auto">
            <a:xfrm flipV="1">
              <a:off x="2520950" y="4705350"/>
              <a:ext cx="444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1600" y="4781550"/>
            <a:ext cx="3733800" cy="1152282"/>
            <a:chOff x="5181600" y="4781550"/>
            <a:chExt cx="3733800" cy="1152282"/>
          </a:xfrm>
        </p:grpSpPr>
        <p:sp>
          <p:nvSpPr>
            <p:cNvPr id="59410" name="Rectangle 18"/>
            <p:cNvSpPr>
              <a:spLocks noChangeArrowheads="1"/>
            </p:cNvSpPr>
            <p:nvPr/>
          </p:nvSpPr>
          <p:spPr bwMode="auto">
            <a:xfrm>
              <a:off x="5181600" y="5105400"/>
              <a:ext cx="373380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Independent Variable(s)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(e.g., </a:t>
              </a:r>
              <a:r>
                <a:rPr lang="en-US" altLang="x-none" sz="2400" b="1" dirty="0">
                  <a:solidFill>
                    <a:schemeClr val="tx2"/>
                  </a:solidFill>
                </a:rPr>
                <a:t>?????????</a:t>
              </a: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59415" name="Line 23"/>
            <p:cNvSpPr>
              <a:spLocks noChangeShapeType="1"/>
            </p:cNvSpPr>
            <p:nvPr/>
          </p:nvSpPr>
          <p:spPr bwMode="auto">
            <a:xfrm flipH="1" flipV="1">
              <a:off x="5327650" y="4781550"/>
              <a:ext cx="317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01788" y="3094038"/>
            <a:ext cx="2206625" cy="1154112"/>
            <a:chOff x="1601788" y="3094038"/>
            <a:chExt cx="2206625" cy="1154112"/>
          </a:xfrm>
        </p:grpSpPr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601788" y="3094038"/>
              <a:ext cx="2206625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Population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Y-Intercept</a:t>
              </a:r>
            </a:p>
          </p:txBody>
        </p:sp>
        <p:sp>
          <p:nvSpPr>
            <p:cNvPr id="59416" name="Line 24"/>
            <p:cNvSpPr>
              <a:spLocks noChangeShapeType="1"/>
            </p:cNvSpPr>
            <p:nvPr/>
          </p:nvSpPr>
          <p:spPr bwMode="auto">
            <a:xfrm>
              <a:off x="3511550" y="3879850"/>
              <a:ext cx="2921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73563" y="3094038"/>
            <a:ext cx="1797050" cy="1154112"/>
            <a:chOff x="4373563" y="3094038"/>
            <a:chExt cx="1797050" cy="1154112"/>
          </a:xfrm>
        </p:grpSpPr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4373563" y="3094038"/>
              <a:ext cx="179705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>
                  <a:solidFill>
                    <a:sysClr val="windowText" lastClr="000000"/>
                  </a:solidFill>
                </a:rPr>
                <a:t>Population Slope</a:t>
              </a:r>
            </a:p>
          </p:txBody>
        </p:sp>
        <p:sp>
          <p:nvSpPr>
            <p:cNvPr id="59417" name="Line 25"/>
            <p:cNvSpPr>
              <a:spLocks noChangeShapeType="1"/>
            </p:cNvSpPr>
            <p:nvPr/>
          </p:nvSpPr>
          <p:spPr bwMode="auto">
            <a:xfrm flipH="1">
              <a:off x="4794250" y="3879850"/>
              <a:ext cx="889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13450" y="3094038"/>
            <a:ext cx="2057400" cy="1230312"/>
            <a:chOff x="6013450" y="3094038"/>
            <a:chExt cx="2057400" cy="1230312"/>
          </a:xfrm>
        </p:grpSpPr>
        <p:sp>
          <p:nvSpPr>
            <p:cNvPr id="59413" name="Rectangle 21"/>
            <p:cNvSpPr>
              <a:spLocks noChangeArrowheads="1"/>
            </p:cNvSpPr>
            <p:nvPr/>
          </p:nvSpPr>
          <p:spPr bwMode="auto">
            <a:xfrm>
              <a:off x="6478588" y="3094038"/>
              <a:ext cx="1592262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Random Error</a:t>
              </a:r>
            </a:p>
          </p:txBody>
        </p:sp>
        <p:sp>
          <p:nvSpPr>
            <p:cNvPr id="59418" name="Line 26"/>
            <p:cNvSpPr>
              <a:spLocks noChangeShapeType="1"/>
            </p:cNvSpPr>
            <p:nvPr/>
          </p:nvSpPr>
          <p:spPr bwMode="auto">
            <a:xfrm flipH="1">
              <a:off x="6013450" y="3879850"/>
              <a:ext cx="546100" cy="4445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6864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8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18633</TotalTime>
  <Words>2999</Words>
  <Application>Microsoft Macintosh PowerPoint</Application>
  <PresentationFormat>On-screen Show (4:3)</PresentationFormat>
  <Paragraphs>865</Paragraphs>
  <Slides>56</Slides>
  <Notes>23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Adobe Arabic</vt:lpstr>
      <vt:lpstr>Batang</vt:lpstr>
      <vt:lpstr>Arial</vt:lpstr>
      <vt:lpstr>Arial Black</vt:lpstr>
      <vt:lpstr>Calibri</vt:lpstr>
      <vt:lpstr>Cambria Math</vt:lpstr>
      <vt:lpstr>Courier</vt:lpstr>
      <vt:lpstr>Garamond</vt:lpstr>
      <vt:lpstr>Symbol</vt:lpstr>
      <vt:lpstr>Times New Roman</vt:lpstr>
      <vt:lpstr>Wingdings</vt:lpstr>
      <vt:lpstr>Essential</vt:lpstr>
      <vt:lpstr>MathType Equation</vt:lpstr>
      <vt:lpstr>VISIO</vt:lpstr>
      <vt:lpstr>Equation</vt:lpstr>
      <vt:lpstr>Introduction to  Data Science</vt:lpstr>
      <vt:lpstr>Announcements</vt:lpstr>
      <vt:lpstr>Today’s Lecture</vt:lpstr>
      <vt:lpstr>Today’s Lecture</vt:lpstr>
      <vt:lpstr>Missing Data</vt:lpstr>
      <vt:lpstr>Key Question</vt:lpstr>
      <vt:lpstr>Complete Case Analysis</vt:lpstr>
      <vt:lpstr>Example</vt:lpstr>
      <vt:lpstr>Linear regression</vt:lpstr>
      <vt:lpstr>Population &amp; Sample Regression Models</vt:lpstr>
      <vt:lpstr>Population &amp; Sample Regression Models</vt:lpstr>
      <vt:lpstr>Population &amp; Sample Regression Models</vt:lpstr>
      <vt:lpstr>Population &amp; Sample Regression Models</vt:lpstr>
      <vt:lpstr>Linear Regression</vt:lpstr>
      <vt:lpstr>Sample Linear Regression Model</vt:lpstr>
      <vt:lpstr>Estimating Parameters: Least Squares Method</vt:lpstr>
      <vt:lpstr>Scatter plot</vt:lpstr>
      <vt:lpstr>QUestion</vt:lpstr>
      <vt:lpstr>Question</vt:lpstr>
      <vt:lpstr>Question</vt:lpstr>
      <vt:lpstr>Question</vt:lpstr>
      <vt:lpstr>Least Squares</vt:lpstr>
      <vt:lpstr>Least Squares, Graphically</vt:lpstr>
      <vt:lpstr>Interpretation of Coefficients</vt:lpstr>
      <vt:lpstr>Now, Back to Missing Data … </vt:lpstr>
      <vt:lpstr>Example</vt:lpstr>
      <vt:lpstr>What If data were missing?</vt:lpstr>
      <vt:lpstr>~5% Deleted (N=13)</vt:lpstr>
      <vt:lpstr>~20% Deleted (N=50)</vt:lpstr>
      <vt:lpstr>Conclusions seem to change …</vt:lpstr>
      <vt:lpstr>Types Of Missing-ness</vt:lpstr>
      <vt:lpstr>What Distinguishes Each Type of missing-ness?</vt:lpstr>
      <vt:lpstr>Your Sample</vt:lpstr>
      <vt:lpstr>What influences a data point’s Presence?</vt:lpstr>
      <vt:lpstr>MCAR: Missing Completely at Random</vt:lpstr>
      <vt:lpstr>Totally Realistic MCAR Example</vt:lpstr>
      <vt:lpstr>Applicability of MCAR</vt:lpstr>
      <vt:lpstr>MAR: Missing at Random</vt:lpstr>
      <vt:lpstr>ExampleS?</vt:lpstr>
      <vt:lpstr>MAR: Key Point</vt:lpstr>
      <vt:lpstr>MNAR: Missing Not at Random</vt:lpstr>
      <vt:lpstr>Back to CSIC …</vt:lpstr>
      <vt:lpstr>Add a variable</vt:lpstr>
      <vt:lpstr>Handling Missing Data … </vt:lpstr>
      <vt:lpstr>Single Imputation</vt:lpstr>
      <vt:lpstr>Multiple Imputation</vt:lpstr>
      <vt:lpstr>Imputation Process</vt:lpstr>
      <vt:lpstr>Tiny example</vt:lpstr>
      <vt:lpstr>Let’s Impute Some Data!</vt:lpstr>
      <vt:lpstr>Inference with Multiple Imputation</vt:lpstr>
      <vt:lpstr>Pooling analyses</vt:lpstr>
      <vt:lpstr>Predicting the missing data given the observed data</vt:lpstr>
      <vt:lpstr>Bayesian Imputation</vt:lpstr>
      <vt:lpstr>How big should N Be?</vt:lpstr>
      <vt:lpstr>More advanced methods</vt:lpstr>
      <vt:lpstr>Next Class: Summary Statistics &amp;Visualization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2486</cp:revision>
  <cp:lastPrinted>2017-09-20T17:48:33Z</cp:lastPrinted>
  <dcterms:created xsi:type="dcterms:W3CDTF">2013-03-05T15:39:19Z</dcterms:created>
  <dcterms:modified xsi:type="dcterms:W3CDTF">2019-09-19T20:54:14Z</dcterms:modified>
</cp:coreProperties>
</file>